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media/image7.jpg" ContentType="image/jpeg"/>
  <Override PartName="/ppt/media/image8.jpg" ContentType="image/jpeg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60" r:id="rId5"/>
    <p:sldId id="257" r:id="rId6"/>
    <p:sldId id="283" r:id="rId7"/>
  </p:sldIdLst>
  <p:sldSz cx="11518900" cy="6483350"/>
  <p:notesSz cx="11518900" cy="648335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2FCA9D9E-5077-4B09-8BB7-79F72F76A6EF}">
          <p14:sldIdLst>
            <p14:sldId id="260"/>
            <p14:sldId id="257"/>
            <p14:sldId id="28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9260"/>
    <a:srgbClr val="48535A"/>
    <a:srgbClr val="00AD7D"/>
    <a:srgbClr val="EBEB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AC9F280-8D37-49D8-B648-C9D5393DC202}" v="2" dt="2022-02-09T17:40:56.472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EC20E35-A176-4012-BC5E-935CFFF8708E}" styleName="Mittlere Formatvorlag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ittlere Formatvorlage 3 - Akz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7" autoAdjust="0"/>
    <p:restoredTop sz="94662" autoAdjust="0"/>
  </p:normalViewPr>
  <p:slideViewPr>
    <p:cSldViewPr>
      <p:cViewPr varScale="1">
        <p:scale>
          <a:sx n="71" d="100"/>
          <a:sy n="71" d="100"/>
        </p:scale>
        <p:origin x="810" y="66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1144" y="4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991100" cy="3254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6524625" y="0"/>
            <a:ext cx="4991100" cy="3254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A53264-20D3-4C10-BA4E-CD5061FAFC94}" type="datetimeFigureOut">
              <a:rPr lang="de-DE" smtClean="0"/>
              <a:t>26.09.2023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6157913"/>
            <a:ext cx="4991100" cy="3254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6524625" y="6157913"/>
            <a:ext cx="4991100" cy="3254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1EAE22-11FB-442A-8924-D0ACD55EC5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7146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991100" cy="3254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6524625" y="0"/>
            <a:ext cx="4991100" cy="3254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68DABD-7235-452E-A202-8132BB169D6C}" type="datetimeFigureOut">
              <a:rPr lang="de-DE" smtClean="0"/>
              <a:t>26.09.2023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6350" y="811213"/>
            <a:ext cx="3886200" cy="2187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1152525" y="3119438"/>
            <a:ext cx="9213850" cy="25542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6157913"/>
            <a:ext cx="4991100" cy="3254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6524625" y="6157913"/>
            <a:ext cx="4991100" cy="3254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440484-434F-40DA-B7FF-D6A3BA59CC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2476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440484-434F-40DA-B7FF-D6A3BA59CC28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58046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440484-434F-40DA-B7FF-D6A3BA59CC28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65729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seite mit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bk object 16"/>
          <p:cNvSpPr/>
          <p:nvPr userDrawn="1"/>
        </p:nvSpPr>
        <p:spPr>
          <a:xfrm>
            <a:off x="0" y="1178095"/>
            <a:ext cx="11520170" cy="0"/>
          </a:xfrm>
          <a:custGeom>
            <a:avLst/>
            <a:gdLst/>
            <a:ahLst/>
            <a:cxnLst/>
            <a:rect l="l" t="t" r="r" b="b"/>
            <a:pathLst>
              <a:path w="11520170">
                <a:moveTo>
                  <a:pt x="0" y="0"/>
                </a:moveTo>
                <a:lnTo>
                  <a:pt x="11520004" y="0"/>
                </a:lnTo>
              </a:path>
            </a:pathLst>
          </a:custGeom>
          <a:ln w="27000">
            <a:solidFill>
              <a:srgbClr val="009260"/>
            </a:solidFill>
          </a:ln>
        </p:spPr>
        <p:txBody>
          <a:bodyPr wrap="square" lIns="0" tIns="0" rIns="0" bIns="0" rtlCol="0"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88" name="bk object 18"/>
          <p:cNvSpPr/>
          <p:nvPr userDrawn="1"/>
        </p:nvSpPr>
        <p:spPr>
          <a:xfrm>
            <a:off x="0" y="3775075"/>
            <a:ext cx="11520170" cy="27082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47" name="object 5"/>
          <p:cNvSpPr/>
          <p:nvPr userDrawn="1"/>
        </p:nvSpPr>
        <p:spPr>
          <a:xfrm>
            <a:off x="5198217" y="2865591"/>
            <a:ext cx="0" cy="396240"/>
          </a:xfrm>
          <a:custGeom>
            <a:avLst/>
            <a:gdLst/>
            <a:ahLst/>
            <a:cxnLst/>
            <a:rect l="l" t="t" r="r" b="b"/>
            <a:pathLst>
              <a:path h="396239">
                <a:moveTo>
                  <a:pt x="0" y="0"/>
                </a:moveTo>
                <a:lnTo>
                  <a:pt x="0" y="395998"/>
                </a:lnTo>
              </a:path>
            </a:pathLst>
          </a:custGeom>
          <a:ln w="6350">
            <a:solidFill>
              <a:srgbClr val="48535A"/>
            </a:solidFill>
          </a:ln>
        </p:spPr>
        <p:txBody>
          <a:bodyPr wrap="square" lIns="0" tIns="0" rIns="0" bIns="0" rtlCol="0"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1" name="Textplatzhalter 138"/>
          <p:cNvSpPr>
            <a:spLocks noGrp="1"/>
          </p:cNvSpPr>
          <p:nvPr>
            <p:ph type="body" sz="quarter" idx="16" hasCustomPrompt="1"/>
          </p:nvPr>
        </p:nvSpPr>
        <p:spPr>
          <a:xfrm>
            <a:off x="1075476" y="2852724"/>
            <a:ext cx="3990223" cy="492443"/>
          </a:xfrm>
        </p:spPr>
        <p:txBody>
          <a:bodyPr/>
          <a:lstStyle>
            <a:lvl1pPr>
              <a:defRPr lang="de-DE" sz="1600" b="0" i="0" spc="-20" dirty="0" err="1" smtClean="0">
                <a:solidFill>
                  <a:srgbClr val="48535A"/>
                </a:solidFill>
                <a:latin typeface="Arial" panose="020B0604020202020204" pitchFamily="34" charset="0"/>
                <a:ea typeface="+mn-ea"/>
                <a:cs typeface="Segoe UI Light (Überschriften)"/>
              </a:defRPr>
            </a:lvl1pPr>
          </a:lstStyle>
          <a:p>
            <a:pPr marL="12700" marR="5080">
              <a:lnSpc>
                <a:spcPct val="100000"/>
              </a:lnSpc>
            </a:pPr>
            <a:r>
              <a:rPr lang="de-DE" spc="-35" dirty="0" err="1">
                <a:solidFill>
                  <a:srgbClr val="009260"/>
                </a:solidFill>
              </a:rPr>
              <a:t>Consectetuer</a:t>
            </a:r>
            <a:r>
              <a:rPr lang="de-DE" spc="-35" dirty="0">
                <a:solidFill>
                  <a:srgbClr val="009260"/>
                </a:solidFill>
              </a:rPr>
              <a:t> </a:t>
            </a:r>
            <a:r>
              <a:rPr lang="de-DE" spc="-35" dirty="0" err="1">
                <a:solidFill>
                  <a:srgbClr val="009260"/>
                </a:solidFill>
              </a:rPr>
              <a:t>adipiscing</a:t>
            </a:r>
            <a:r>
              <a:rPr lang="de-DE" spc="-35" dirty="0">
                <a:solidFill>
                  <a:srgbClr val="009260"/>
                </a:solidFill>
              </a:rPr>
              <a:t> </a:t>
            </a:r>
            <a:r>
              <a:rPr lang="de-DE" spc="-35" dirty="0" err="1">
                <a:solidFill>
                  <a:srgbClr val="009260"/>
                </a:solidFill>
              </a:rPr>
              <a:t>elit</a:t>
            </a:r>
            <a:r>
              <a:rPr lang="de-DE" spc="-35" dirty="0">
                <a:solidFill>
                  <a:srgbClr val="009260"/>
                </a:solidFill>
              </a:rPr>
              <a:t>.</a:t>
            </a:r>
            <a:r>
              <a:rPr lang="de-DE" spc="-35" dirty="0"/>
              <a:t> </a:t>
            </a:r>
            <a:r>
              <a:rPr lang="de-DE" spc="-60" dirty="0" err="1"/>
              <a:t>A</a:t>
            </a:r>
            <a:r>
              <a:rPr lang="de-DE" dirty="0" err="1"/>
              <a:t>e</a:t>
            </a:r>
            <a:r>
              <a:rPr lang="de-DE" spc="-25" dirty="0" err="1"/>
              <a:t>n</a:t>
            </a:r>
            <a:r>
              <a:rPr lang="de-DE" spc="-10" dirty="0" err="1"/>
              <a:t>e</a:t>
            </a:r>
            <a:r>
              <a:rPr lang="de-DE" spc="-35" dirty="0" err="1"/>
              <a:t>a</a:t>
            </a:r>
            <a:r>
              <a:rPr lang="de-DE" dirty="0" err="1"/>
              <a:t>n</a:t>
            </a:r>
            <a:r>
              <a:rPr lang="de-DE" spc="-35" dirty="0"/>
              <a:t> </a:t>
            </a:r>
            <a:r>
              <a:rPr lang="de-DE" dirty="0"/>
              <a:t>c</a:t>
            </a:r>
            <a:r>
              <a:rPr lang="de-DE" spc="-40" dirty="0"/>
              <a:t>o</a:t>
            </a:r>
            <a:r>
              <a:rPr lang="de-DE" dirty="0"/>
              <a:t>m</a:t>
            </a:r>
            <a:r>
              <a:rPr lang="de-DE" spc="-25" dirty="0"/>
              <a:t>m</a:t>
            </a:r>
            <a:r>
              <a:rPr lang="de-DE" spc="-5" dirty="0"/>
              <a:t>o</a:t>
            </a:r>
            <a:r>
              <a:rPr lang="de-DE" dirty="0"/>
              <a:t>do </a:t>
            </a:r>
            <a:r>
              <a:rPr lang="de-DE" dirty="0" err="1"/>
              <a:t>lig</a:t>
            </a:r>
            <a:r>
              <a:rPr lang="de-DE" spc="-10" dirty="0" err="1"/>
              <a:t>u</a:t>
            </a:r>
            <a:r>
              <a:rPr lang="de-DE" spc="-15" dirty="0" err="1"/>
              <a:t>l</a:t>
            </a:r>
            <a:r>
              <a:rPr lang="de-DE" dirty="0" err="1"/>
              <a:t>a</a:t>
            </a:r>
            <a:r>
              <a:rPr lang="de-DE" spc="-35" dirty="0"/>
              <a:t> </a:t>
            </a:r>
            <a:r>
              <a:rPr lang="de-DE" dirty="0" err="1"/>
              <a:t>e</a:t>
            </a:r>
            <a:r>
              <a:rPr lang="de-DE" spc="-30" dirty="0" err="1"/>
              <a:t>g</a:t>
            </a:r>
            <a:r>
              <a:rPr lang="de-DE" dirty="0" err="1"/>
              <a:t>et</a:t>
            </a:r>
            <a:r>
              <a:rPr lang="de-DE" spc="-35" dirty="0"/>
              <a:t> </a:t>
            </a:r>
            <a:r>
              <a:rPr lang="de-DE" dirty="0" err="1"/>
              <a:t>d</a:t>
            </a:r>
            <a:r>
              <a:rPr lang="de-DE" spc="-30" dirty="0" err="1"/>
              <a:t>o</a:t>
            </a:r>
            <a:r>
              <a:rPr lang="de-DE" dirty="0" err="1"/>
              <a:t>l</a:t>
            </a:r>
            <a:r>
              <a:rPr lang="de-DE" spc="-40" dirty="0" err="1"/>
              <a:t>o</a:t>
            </a:r>
            <a:r>
              <a:rPr lang="de-DE" spc="-120" dirty="0" err="1"/>
              <a:t>r</a:t>
            </a:r>
            <a:r>
              <a:rPr lang="de-DE" dirty="0"/>
              <a:t>.</a:t>
            </a:r>
            <a:r>
              <a:rPr lang="de-DE" spc="-35" dirty="0"/>
              <a:t> </a:t>
            </a:r>
            <a:r>
              <a:rPr lang="de-DE" spc="-60" dirty="0" err="1"/>
              <a:t>A</a:t>
            </a:r>
            <a:r>
              <a:rPr lang="de-DE" dirty="0" err="1"/>
              <a:t>e</a:t>
            </a:r>
            <a:r>
              <a:rPr lang="de-DE" spc="-25" dirty="0" err="1"/>
              <a:t>n</a:t>
            </a:r>
            <a:r>
              <a:rPr lang="de-DE" spc="-10" dirty="0" err="1"/>
              <a:t>e</a:t>
            </a:r>
            <a:r>
              <a:rPr lang="de-DE" spc="-35" dirty="0" err="1"/>
              <a:t>a</a:t>
            </a:r>
            <a:r>
              <a:rPr lang="de-DE" dirty="0" err="1"/>
              <a:t>n</a:t>
            </a:r>
            <a:r>
              <a:rPr lang="de-DE" spc="-35" dirty="0"/>
              <a:t> </a:t>
            </a:r>
            <a:r>
              <a:rPr lang="de-DE" spc="-25" dirty="0" err="1"/>
              <a:t>mas</a:t>
            </a:r>
            <a:r>
              <a:rPr lang="de-DE" spc="-10" dirty="0" err="1"/>
              <a:t>s</a:t>
            </a:r>
            <a:r>
              <a:rPr lang="de-DE" dirty="0" err="1"/>
              <a:t>a</a:t>
            </a:r>
            <a:r>
              <a:rPr lang="de-DE" dirty="0"/>
              <a:t>.</a:t>
            </a:r>
          </a:p>
        </p:txBody>
      </p:sp>
      <p:sp>
        <p:nvSpPr>
          <p:cNvPr id="13" name="Textplatzhalter 138"/>
          <p:cNvSpPr>
            <a:spLocks noGrp="1"/>
          </p:cNvSpPr>
          <p:nvPr>
            <p:ph type="body" sz="quarter" idx="17" hasCustomPrompt="1"/>
          </p:nvPr>
        </p:nvSpPr>
        <p:spPr>
          <a:xfrm>
            <a:off x="5454650" y="2844773"/>
            <a:ext cx="3990223" cy="246221"/>
          </a:xfrm>
        </p:spPr>
        <p:txBody>
          <a:bodyPr/>
          <a:lstStyle>
            <a:lvl1pPr>
              <a:defRPr lang="de-DE" sz="1600" b="0" i="0" spc="-20" dirty="0" err="1" smtClean="0">
                <a:solidFill>
                  <a:srgbClr val="48535A"/>
                </a:solidFill>
                <a:latin typeface="Arial" panose="020B0604020202020204" pitchFamily="34" charset="0"/>
                <a:ea typeface="+mn-ea"/>
                <a:cs typeface="Segoe UI Light (Überschriften)"/>
              </a:defRPr>
            </a:lvl1pPr>
          </a:lstStyle>
          <a:p>
            <a:pPr marL="12700" marR="5080">
              <a:lnSpc>
                <a:spcPct val="100000"/>
              </a:lnSpc>
            </a:pPr>
            <a:r>
              <a:rPr lang="de-DE" spc="-35" dirty="0">
                <a:solidFill>
                  <a:srgbClr val="009260"/>
                </a:solidFill>
              </a:rPr>
              <a:t>Prof. Dr. Stefan </a:t>
            </a:r>
            <a:r>
              <a:rPr lang="de-DE" spc="-35" dirty="0" err="1">
                <a:solidFill>
                  <a:srgbClr val="009260"/>
                </a:solidFill>
              </a:rPr>
              <a:t>Leible</a:t>
            </a:r>
            <a:endParaRPr lang="de-DE" sz="1600" dirty="0">
              <a:latin typeface="Minion Pro"/>
              <a:cs typeface="Minion Pro"/>
            </a:endParaRPr>
          </a:p>
        </p:txBody>
      </p:sp>
      <p:sp>
        <p:nvSpPr>
          <p:cNvPr id="10" name="Titel 1"/>
          <p:cNvSpPr>
            <a:spLocks noGrp="1"/>
          </p:cNvSpPr>
          <p:nvPr>
            <p:ph type="title" hasCustomPrompt="1"/>
          </p:nvPr>
        </p:nvSpPr>
        <p:spPr>
          <a:xfrm>
            <a:off x="1035050" y="1784201"/>
            <a:ext cx="9577697" cy="923330"/>
          </a:xfrm>
        </p:spPr>
        <p:txBody>
          <a:bodyPr/>
          <a:lstStyle>
            <a:lvl1pPr>
              <a:defRPr sz="6000">
                <a:latin typeface="Arial" panose="020B0604020202020204" pitchFamily="34" charset="0"/>
              </a:defRPr>
            </a:lvl1pPr>
          </a:lstStyle>
          <a:p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8" hasCustomPrompt="1"/>
          </p:nvPr>
        </p:nvSpPr>
        <p:spPr>
          <a:xfrm>
            <a:off x="5454650" y="3145391"/>
            <a:ext cx="4495800" cy="246221"/>
          </a:xfrm>
        </p:spPr>
        <p:txBody>
          <a:bodyPr/>
          <a:lstStyle>
            <a:lvl1pPr>
              <a:defRPr sz="1600" baseline="0">
                <a:latin typeface="+mj-lt"/>
              </a:defRPr>
            </a:lvl1pPr>
            <a:lvl2pPr>
              <a:defRPr sz="1600">
                <a:latin typeface="+mj-lt"/>
              </a:defRPr>
            </a:lvl2pPr>
            <a:lvl3pPr>
              <a:defRPr sz="1600">
                <a:latin typeface="+mj-lt"/>
              </a:defRPr>
            </a:lvl3pPr>
            <a:lvl4pPr>
              <a:defRPr sz="1600">
                <a:latin typeface="+mj-lt"/>
              </a:defRPr>
            </a:lvl4pPr>
            <a:lvl5pPr>
              <a:defRPr sz="1600">
                <a:latin typeface="+mj-lt"/>
              </a:defRPr>
            </a:lvl5pPr>
          </a:lstStyle>
          <a:p>
            <a:pPr lvl="0"/>
            <a:r>
              <a:rPr lang="de-DE" dirty="0"/>
              <a:t>Datum, Uhrzeit, Raum</a:t>
            </a:r>
          </a:p>
        </p:txBody>
      </p:sp>
      <p:pic>
        <p:nvPicPr>
          <p:cNvPr id="14" name="Grafik 13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489" b="17102"/>
          <a:stretch/>
        </p:blipFill>
        <p:spPr>
          <a:xfrm>
            <a:off x="7057519" y="117475"/>
            <a:ext cx="4462652" cy="91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005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fenster mit Bullet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48">
            <a:extLst>
              <a:ext uri="{FF2B5EF4-FFF2-40B4-BE49-F238E27FC236}">
                <a16:creationId xmlns:a16="http://schemas.microsoft.com/office/drawing/2014/main" id="{D633E741-67FA-4BA8-B284-7C29F95DA92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711450" y="422275"/>
            <a:ext cx="6096000" cy="338554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sz="2200" b="1" baseline="0">
                <a:solidFill>
                  <a:srgbClr val="009260"/>
                </a:solidFill>
                <a:latin typeface="Gill Sans MT" panose="020B0502020104020203" pitchFamily="34" charset="0"/>
              </a:defRPr>
            </a:lvl1pPr>
          </a:lstStyle>
          <a:p>
            <a:pPr lvl="0"/>
            <a:r>
              <a:rPr lang="de-DE" dirty="0"/>
              <a:t>Überschrift durch Klicken hinzufügen</a:t>
            </a:r>
          </a:p>
        </p:txBody>
      </p:sp>
      <p:sp>
        <p:nvSpPr>
          <p:cNvPr id="9" name="Textplatzhalter 7">
            <a:extLst>
              <a:ext uri="{FF2B5EF4-FFF2-40B4-BE49-F238E27FC236}">
                <a16:creationId xmlns:a16="http://schemas.microsoft.com/office/drawing/2014/main" id="{D791FEC4-B6C8-4400-954B-8D39A15058E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73050" y="1260475"/>
            <a:ext cx="10972800" cy="533400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de-DE" sz="2200" b="0" i="0" u="none" strike="noStrike" kern="0" cap="none" spc="200" normalizeH="0" baseline="0">
                <a:ln>
                  <a:noFill/>
                </a:ln>
                <a:solidFill>
                  <a:srgbClr val="48535A"/>
                </a:solidFill>
                <a:effectLst/>
                <a:uLnTx/>
                <a:uFillTx/>
                <a:latin typeface="Gill Sans MT" panose="020B0502020104020203" pitchFamily="34" charset="0"/>
                <a:ea typeface="+mj-ea"/>
                <a:cs typeface="+mj-cs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200" b="0" i="0" u="none" strike="noStrike" kern="0" cap="none" spc="200" normalizeH="0" baseline="0" noProof="0" dirty="0">
                <a:ln>
                  <a:noFill/>
                </a:ln>
                <a:solidFill>
                  <a:srgbClr val="48535A"/>
                </a:solidFill>
                <a:effectLst/>
                <a:uLnTx/>
                <a:uFillTx/>
                <a:latin typeface="Gill Sans MT" panose="020B0502020104020203" pitchFamily="34" charset="0"/>
                <a:ea typeface="+mj-ea"/>
                <a:cs typeface="+mj-cs"/>
              </a:rPr>
              <a:t>Folientitel durch Klicken bearbeiten</a:t>
            </a:r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308FA30B-9E47-4A58-97E5-E9CFA901F69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73050" y="1870075"/>
            <a:ext cx="10972800" cy="3962400"/>
          </a:xfrm>
          <a:prstGeom prst="rect">
            <a:avLst/>
          </a:prstGeom>
          <a:ln>
            <a:noFill/>
          </a:ln>
        </p:spPr>
        <p:txBody>
          <a:bodyPr anchor="t"/>
          <a:lstStyle>
            <a:lvl1pPr marL="285750" indent="-285750" algn="l">
              <a:buClr>
                <a:srgbClr val="009260"/>
              </a:buClr>
              <a:buSzPct val="120000"/>
              <a:buFont typeface="Wingdings" panose="05000000000000000000" pitchFamily="2" charset="2"/>
              <a:buChar char="§"/>
              <a:defRPr>
                <a:solidFill>
                  <a:srgbClr val="7F8990"/>
                </a:solidFill>
                <a:latin typeface="Gill Sans MT" panose="020B0502020104020203" pitchFamily="34" charset="0"/>
              </a:defRPr>
            </a:lvl1pPr>
            <a:lvl2pPr marL="742950" indent="-285750" algn="l">
              <a:buClr>
                <a:srgbClr val="009260"/>
              </a:buClr>
              <a:buSzPct val="100000"/>
              <a:buFont typeface="Wingdings" panose="05000000000000000000" pitchFamily="2" charset="2"/>
              <a:buChar char="§"/>
              <a:defRPr sz="1600">
                <a:solidFill>
                  <a:srgbClr val="7F8990"/>
                </a:solidFill>
                <a:latin typeface="Gill Sans MT" panose="020B0502020104020203" pitchFamily="34" charset="0"/>
              </a:defRPr>
            </a:lvl2pPr>
            <a:lvl3pPr marL="1200150" indent="-285750" algn="l">
              <a:buClr>
                <a:srgbClr val="009260"/>
              </a:buClr>
              <a:buSzPct val="100000"/>
              <a:buFont typeface="Wingdings" panose="05000000000000000000" pitchFamily="2" charset="2"/>
              <a:buChar char="§"/>
              <a:defRPr sz="1400">
                <a:solidFill>
                  <a:srgbClr val="7F8990"/>
                </a:solidFill>
                <a:latin typeface="Gill Sans MT" panose="020B0502020104020203" pitchFamily="34" charset="0"/>
              </a:defRPr>
            </a:lvl3pPr>
          </a:lstStyle>
          <a:p>
            <a:pPr lvl="0"/>
            <a:r>
              <a:rPr lang="de-DE" dirty="0"/>
              <a:t>Text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0"/>
            <a:r>
              <a:rPr lang="de-DE" dirty="0"/>
              <a:t>Text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0"/>
            <a:r>
              <a:rPr lang="de-DE" dirty="0"/>
              <a:t>Text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2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130940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Startseite mit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oogle Shape;90;p1" descr="C:\Users\Tim Kessler\Documents\DATA\UNI\ORGANISATION\Vorlagen\Tafel_4.jpg">
            <a:extLst>
              <a:ext uri="{FF2B5EF4-FFF2-40B4-BE49-F238E27FC236}">
                <a16:creationId xmlns:a16="http://schemas.microsoft.com/office/drawing/2014/main" id="{B59DBE60-E98B-FC4F-91A9-870F6F165CE2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 t="41714"/>
          <a:stretch/>
        </p:blipFill>
        <p:spPr>
          <a:xfrm>
            <a:off x="0" y="1178096"/>
            <a:ext cx="11518900" cy="5305254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bk object 16"/>
          <p:cNvSpPr/>
          <p:nvPr userDrawn="1"/>
        </p:nvSpPr>
        <p:spPr>
          <a:xfrm>
            <a:off x="0" y="1178095"/>
            <a:ext cx="11520170" cy="0"/>
          </a:xfrm>
          <a:custGeom>
            <a:avLst/>
            <a:gdLst/>
            <a:ahLst/>
            <a:cxnLst/>
            <a:rect l="l" t="t" r="r" b="b"/>
            <a:pathLst>
              <a:path w="11520170">
                <a:moveTo>
                  <a:pt x="0" y="0"/>
                </a:moveTo>
                <a:lnTo>
                  <a:pt x="11520004" y="0"/>
                </a:lnTo>
              </a:path>
            </a:pathLst>
          </a:custGeom>
          <a:ln w="27000">
            <a:solidFill>
              <a:srgbClr val="00926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47" name="object 5"/>
          <p:cNvSpPr/>
          <p:nvPr userDrawn="1"/>
        </p:nvSpPr>
        <p:spPr>
          <a:xfrm>
            <a:off x="5141057" y="4098237"/>
            <a:ext cx="0" cy="396240"/>
          </a:xfrm>
          <a:custGeom>
            <a:avLst/>
            <a:gdLst/>
            <a:ahLst/>
            <a:cxnLst/>
            <a:rect l="l" t="t" r="r" b="b"/>
            <a:pathLst>
              <a:path h="396239">
                <a:moveTo>
                  <a:pt x="0" y="0"/>
                </a:moveTo>
                <a:lnTo>
                  <a:pt x="0" y="395998"/>
                </a:lnTo>
              </a:path>
            </a:pathLst>
          </a:custGeom>
          <a:ln w="6350">
            <a:solidFill>
              <a:srgbClr val="48535A"/>
            </a:solidFill>
          </a:ln>
        </p:spPr>
        <p:txBody>
          <a:bodyPr wrap="square" lIns="0" tIns="0" rIns="0" bIns="0" rtlCol="0"/>
          <a:lstStyle/>
          <a:p>
            <a:pPr algn="ctr"/>
            <a:endParaRPr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8" name="Picture 2" descr="Logo of the University of Bayreuth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340850" y="346075"/>
            <a:ext cx="1675267" cy="515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platzhalter 138"/>
          <p:cNvSpPr>
            <a:spLocks noGrp="1"/>
          </p:cNvSpPr>
          <p:nvPr>
            <p:ph type="body" sz="quarter" idx="16" hasCustomPrompt="1"/>
          </p:nvPr>
        </p:nvSpPr>
        <p:spPr>
          <a:xfrm>
            <a:off x="970602" y="4634725"/>
            <a:ext cx="3990223" cy="854188"/>
          </a:xfrm>
          <a:prstGeom prst="rect">
            <a:avLst/>
          </a:prstGeom>
        </p:spPr>
        <p:txBody>
          <a:bodyPr/>
          <a:lstStyle>
            <a:lvl1pPr algn="l">
              <a:defRPr lang="de-DE" sz="1600" b="0" i="0" spc="-20" dirty="0" err="1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marL="12700" marR="5080">
              <a:lnSpc>
                <a:spcPct val="100000"/>
              </a:lnSpc>
            </a:pPr>
            <a:r>
              <a:rPr lang="de-DE" spc="-60" dirty="0"/>
              <a:t>Prof. Dr. Matthias Baum</a:t>
            </a:r>
          </a:p>
          <a:p>
            <a:pPr marL="12700" marR="5080">
              <a:lnSpc>
                <a:spcPct val="100000"/>
              </a:lnSpc>
            </a:pPr>
            <a:r>
              <a:rPr lang="de-DE" spc="-60" dirty="0"/>
              <a:t>Prof. Dr. Rodrigo Isidor</a:t>
            </a:r>
          </a:p>
          <a:p>
            <a:pPr marL="12700" marR="5080">
              <a:lnSpc>
                <a:spcPct val="100000"/>
              </a:lnSpc>
            </a:pPr>
            <a:r>
              <a:rPr lang="de-DE" spc="-60" dirty="0"/>
              <a:t>Dr. Petra Beermann</a:t>
            </a:r>
            <a:endParaRPr lang="de-DE" dirty="0"/>
          </a:p>
        </p:txBody>
      </p:sp>
      <p:sp>
        <p:nvSpPr>
          <p:cNvPr id="10" name="Titel 1"/>
          <p:cNvSpPr>
            <a:spLocks noGrp="1"/>
          </p:cNvSpPr>
          <p:nvPr>
            <p:ph type="title" hasCustomPrompt="1"/>
          </p:nvPr>
        </p:nvSpPr>
        <p:spPr>
          <a:xfrm>
            <a:off x="970602" y="2741538"/>
            <a:ext cx="9577697" cy="1201812"/>
          </a:xfrm>
          <a:prstGeom prst="rect">
            <a:avLst/>
          </a:prstGeom>
        </p:spPr>
        <p:txBody>
          <a:bodyPr/>
          <a:lstStyle>
            <a:lvl1pPr algn="ctr">
              <a:defRPr sz="4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 hinzufügen</a:t>
            </a:r>
          </a:p>
        </p:txBody>
      </p:sp>
      <p:sp>
        <p:nvSpPr>
          <p:cNvPr id="12" name="Textplatzhalter 138"/>
          <p:cNvSpPr>
            <a:spLocks noGrp="1"/>
          </p:cNvSpPr>
          <p:nvPr>
            <p:ph type="body" sz="quarter" idx="17" hasCustomPrompt="1"/>
          </p:nvPr>
        </p:nvSpPr>
        <p:spPr>
          <a:xfrm>
            <a:off x="6558076" y="4634725"/>
            <a:ext cx="3990223" cy="492443"/>
          </a:xfrm>
          <a:prstGeom prst="rect">
            <a:avLst/>
          </a:prstGeom>
        </p:spPr>
        <p:txBody>
          <a:bodyPr/>
          <a:lstStyle>
            <a:lvl1pPr algn="l">
              <a:defRPr lang="de-DE" sz="1600" b="0" i="0" spc="-20" dirty="0" err="1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marL="12700" marR="5080">
              <a:lnSpc>
                <a:spcPct val="100000"/>
              </a:lnSpc>
            </a:pPr>
            <a:r>
              <a:rPr lang="de-DE" spc="-60" dirty="0"/>
              <a:t>Institut für Entrepreneurship &amp; Innovation</a:t>
            </a:r>
            <a:endParaRPr lang="de-DE" dirty="0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A1C53927-ED64-4BF0-8E5E-F6F82084E6B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492" r="5337" b="12932"/>
          <a:stretch/>
        </p:blipFill>
        <p:spPr>
          <a:xfrm>
            <a:off x="7645338" y="197225"/>
            <a:ext cx="3677086" cy="797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6804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hne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5"/>
          <p:cNvSpPr/>
          <p:nvPr userDrawn="1"/>
        </p:nvSpPr>
        <p:spPr>
          <a:xfrm>
            <a:off x="5198217" y="4286099"/>
            <a:ext cx="0" cy="396240"/>
          </a:xfrm>
          <a:custGeom>
            <a:avLst/>
            <a:gdLst/>
            <a:ahLst/>
            <a:cxnLst/>
            <a:rect l="l" t="t" r="r" b="b"/>
            <a:pathLst>
              <a:path h="396239">
                <a:moveTo>
                  <a:pt x="0" y="0"/>
                </a:moveTo>
                <a:lnTo>
                  <a:pt x="0" y="395998"/>
                </a:lnTo>
              </a:path>
            </a:pathLst>
          </a:custGeom>
          <a:ln w="6350">
            <a:solidFill>
              <a:srgbClr val="48535A"/>
            </a:solidFill>
          </a:ln>
        </p:spPr>
        <p:txBody>
          <a:bodyPr wrap="square" lIns="0" tIns="0" rIns="0" bIns="0" rtlCol="0"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7" name="Textplatzhalter 138"/>
          <p:cNvSpPr>
            <a:spLocks noGrp="1"/>
          </p:cNvSpPr>
          <p:nvPr>
            <p:ph type="body" sz="quarter" idx="18" hasCustomPrompt="1"/>
          </p:nvPr>
        </p:nvSpPr>
        <p:spPr>
          <a:xfrm>
            <a:off x="1075476" y="4273232"/>
            <a:ext cx="3990223" cy="492443"/>
          </a:xfrm>
        </p:spPr>
        <p:txBody>
          <a:bodyPr/>
          <a:lstStyle>
            <a:lvl1pPr>
              <a:defRPr lang="de-DE" sz="1600" b="0" i="0" spc="-20" dirty="0" err="1" smtClean="0">
                <a:solidFill>
                  <a:srgbClr val="48535A"/>
                </a:solidFill>
                <a:latin typeface="Arial" panose="020B0604020202020204" pitchFamily="34" charset="0"/>
                <a:ea typeface="+mn-ea"/>
                <a:cs typeface="Segoe UI Light (Überschriften)"/>
              </a:defRPr>
            </a:lvl1pPr>
          </a:lstStyle>
          <a:p>
            <a:pPr marL="12700" marR="5080">
              <a:lnSpc>
                <a:spcPct val="100000"/>
              </a:lnSpc>
            </a:pPr>
            <a:r>
              <a:rPr lang="de-DE" spc="-35" dirty="0" err="1">
                <a:solidFill>
                  <a:srgbClr val="009260"/>
                </a:solidFill>
              </a:rPr>
              <a:t>Consectetuer</a:t>
            </a:r>
            <a:r>
              <a:rPr lang="de-DE" spc="-35" dirty="0">
                <a:solidFill>
                  <a:srgbClr val="009260"/>
                </a:solidFill>
              </a:rPr>
              <a:t> </a:t>
            </a:r>
            <a:r>
              <a:rPr lang="de-DE" spc="-35" dirty="0" err="1">
                <a:solidFill>
                  <a:srgbClr val="009260"/>
                </a:solidFill>
              </a:rPr>
              <a:t>adipiscing</a:t>
            </a:r>
            <a:r>
              <a:rPr lang="de-DE" spc="-35" dirty="0">
                <a:solidFill>
                  <a:srgbClr val="009260"/>
                </a:solidFill>
              </a:rPr>
              <a:t> </a:t>
            </a:r>
            <a:r>
              <a:rPr lang="de-DE" spc="-35" dirty="0" err="1">
                <a:solidFill>
                  <a:srgbClr val="009260"/>
                </a:solidFill>
              </a:rPr>
              <a:t>elit</a:t>
            </a:r>
            <a:r>
              <a:rPr lang="de-DE" spc="-35" dirty="0">
                <a:solidFill>
                  <a:srgbClr val="009260"/>
                </a:solidFill>
              </a:rPr>
              <a:t>.</a:t>
            </a:r>
            <a:r>
              <a:rPr lang="de-DE" spc="-35" dirty="0"/>
              <a:t> </a:t>
            </a:r>
            <a:r>
              <a:rPr lang="de-DE" spc="-60" dirty="0" err="1"/>
              <a:t>A</a:t>
            </a:r>
            <a:r>
              <a:rPr lang="de-DE" dirty="0" err="1"/>
              <a:t>e</a:t>
            </a:r>
            <a:r>
              <a:rPr lang="de-DE" spc="-25" dirty="0" err="1"/>
              <a:t>n</a:t>
            </a:r>
            <a:r>
              <a:rPr lang="de-DE" spc="-10" dirty="0" err="1"/>
              <a:t>e</a:t>
            </a:r>
            <a:r>
              <a:rPr lang="de-DE" spc="-35" dirty="0" err="1"/>
              <a:t>a</a:t>
            </a:r>
            <a:r>
              <a:rPr lang="de-DE" dirty="0" err="1"/>
              <a:t>n</a:t>
            </a:r>
            <a:r>
              <a:rPr lang="de-DE" spc="-35" dirty="0"/>
              <a:t> </a:t>
            </a:r>
            <a:r>
              <a:rPr lang="de-DE" dirty="0"/>
              <a:t>c</a:t>
            </a:r>
            <a:r>
              <a:rPr lang="de-DE" spc="-40" dirty="0"/>
              <a:t>o</a:t>
            </a:r>
            <a:r>
              <a:rPr lang="de-DE" dirty="0"/>
              <a:t>m</a:t>
            </a:r>
            <a:r>
              <a:rPr lang="de-DE" spc="-25" dirty="0"/>
              <a:t>m</a:t>
            </a:r>
            <a:r>
              <a:rPr lang="de-DE" spc="-5" dirty="0"/>
              <a:t>o</a:t>
            </a:r>
            <a:r>
              <a:rPr lang="de-DE" dirty="0"/>
              <a:t>do </a:t>
            </a:r>
            <a:r>
              <a:rPr lang="de-DE" dirty="0" err="1"/>
              <a:t>lig</a:t>
            </a:r>
            <a:r>
              <a:rPr lang="de-DE" spc="-10" dirty="0" err="1"/>
              <a:t>u</a:t>
            </a:r>
            <a:r>
              <a:rPr lang="de-DE" spc="-15" dirty="0" err="1"/>
              <a:t>l</a:t>
            </a:r>
            <a:r>
              <a:rPr lang="de-DE" dirty="0" err="1"/>
              <a:t>a</a:t>
            </a:r>
            <a:r>
              <a:rPr lang="de-DE" spc="-35" dirty="0"/>
              <a:t> </a:t>
            </a:r>
            <a:r>
              <a:rPr lang="de-DE" dirty="0" err="1"/>
              <a:t>e</a:t>
            </a:r>
            <a:r>
              <a:rPr lang="de-DE" spc="-30" dirty="0" err="1"/>
              <a:t>g</a:t>
            </a:r>
            <a:r>
              <a:rPr lang="de-DE" dirty="0" err="1"/>
              <a:t>et</a:t>
            </a:r>
            <a:r>
              <a:rPr lang="de-DE" spc="-35" dirty="0"/>
              <a:t> </a:t>
            </a:r>
            <a:r>
              <a:rPr lang="de-DE" dirty="0" err="1"/>
              <a:t>d</a:t>
            </a:r>
            <a:r>
              <a:rPr lang="de-DE" spc="-30" dirty="0" err="1"/>
              <a:t>o</a:t>
            </a:r>
            <a:r>
              <a:rPr lang="de-DE" dirty="0" err="1"/>
              <a:t>l</a:t>
            </a:r>
            <a:r>
              <a:rPr lang="de-DE" spc="-40" dirty="0" err="1"/>
              <a:t>o</a:t>
            </a:r>
            <a:r>
              <a:rPr lang="de-DE" spc="-120" dirty="0" err="1"/>
              <a:t>r</a:t>
            </a:r>
            <a:r>
              <a:rPr lang="de-DE" dirty="0"/>
              <a:t>.</a:t>
            </a:r>
            <a:r>
              <a:rPr lang="de-DE" spc="-35" dirty="0"/>
              <a:t> </a:t>
            </a:r>
            <a:r>
              <a:rPr lang="de-DE" spc="-60" dirty="0" err="1"/>
              <a:t>A</a:t>
            </a:r>
            <a:r>
              <a:rPr lang="de-DE" dirty="0" err="1"/>
              <a:t>e</a:t>
            </a:r>
            <a:r>
              <a:rPr lang="de-DE" spc="-25" dirty="0" err="1"/>
              <a:t>n</a:t>
            </a:r>
            <a:r>
              <a:rPr lang="de-DE" spc="-10" dirty="0" err="1"/>
              <a:t>e</a:t>
            </a:r>
            <a:r>
              <a:rPr lang="de-DE" spc="-35" dirty="0" err="1"/>
              <a:t>a</a:t>
            </a:r>
            <a:r>
              <a:rPr lang="de-DE" dirty="0" err="1"/>
              <a:t>n</a:t>
            </a:r>
            <a:r>
              <a:rPr lang="de-DE" spc="-35" dirty="0"/>
              <a:t> </a:t>
            </a:r>
            <a:r>
              <a:rPr lang="de-DE" spc="-25" dirty="0" err="1"/>
              <a:t>mas</a:t>
            </a:r>
            <a:r>
              <a:rPr lang="de-DE" spc="-10" dirty="0" err="1"/>
              <a:t>s</a:t>
            </a:r>
            <a:r>
              <a:rPr lang="de-DE" dirty="0" err="1"/>
              <a:t>a</a:t>
            </a:r>
            <a:r>
              <a:rPr lang="de-DE" dirty="0"/>
              <a:t>.</a:t>
            </a:r>
          </a:p>
        </p:txBody>
      </p:sp>
      <p:sp>
        <p:nvSpPr>
          <p:cNvPr id="18" name="Textplatzhalter 138"/>
          <p:cNvSpPr>
            <a:spLocks noGrp="1"/>
          </p:cNvSpPr>
          <p:nvPr>
            <p:ph type="body" sz="quarter" idx="19" hasCustomPrompt="1"/>
          </p:nvPr>
        </p:nvSpPr>
        <p:spPr>
          <a:xfrm>
            <a:off x="5454650" y="4265281"/>
            <a:ext cx="3990223" cy="246221"/>
          </a:xfrm>
        </p:spPr>
        <p:txBody>
          <a:bodyPr/>
          <a:lstStyle>
            <a:lvl1pPr>
              <a:defRPr lang="de-DE" sz="1600" b="0" i="0" spc="-20" dirty="0" err="1" smtClean="0">
                <a:solidFill>
                  <a:srgbClr val="48535A"/>
                </a:solidFill>
                <a:latin typeface="Arial" panose="020B0604020202020204" pitchFamily="34" charset="0"/>
                <a:ea typeface="+mn-ea"/>
                <a:cs typeface="Segoe UI Light (Überschriften)"/>
              </a:defRPr>
            </a:lvl1pPr>
          </a:lstStyle>
          <a:p>
            <a:pPr marL="12700" marR="5080">
              <a:lnSpc>
                <a:spcPct val="100000"/>
              </a:lnSpc>
            </a:pPr>
            <a:r>
              <a:rPr lang="de-DE" spc="-35" dirty="0">
                <a:solidFill>
                  <a:srgbClr val="009260"/>
                </a:solidFill>
              </a:rPr>
              <a:t>Prof. Dr. Stefan </a:t>
            </a:r>
            <a:r>
              <a:rPr lang="de-DE" spc="-35" dirty="0" err="1">
                <a:solidFill>
                  <a:srgbClr val="009260"/>
                </a:solidFill>
              </a:rPr>
              <a:t>Leible</a:t>
            </a:r>
            <a:endParaRPr lang="de-DE" sz="1600" dirty="0">
              <a:latin typeface="Minion Pro"/>
              <a:cs typeface="Minion Pro"/>
            </a:endParaRPr>
          </a:p>
        </p:txBody>
      </p:sp>
      <p:sp>
        <p:nvSpPr>
          <p:cNvPr id="7" name="Titel 1"/>
          <p:cNvSpPr>
            <a:spLocks noGrp="1"/>
          </p:cNvSpPr>
          <p:nvPr>
            <p:ph type="title" hasCustomPrompt="1"/>
          </p:nvPr>
        </p:nvSpPr>
        <p:spPr>
          <a:xfrm>
            <a:off x="1035050" y="2632075"/>
            <a:ext cx="9577697" cy="923330"/>
          </a:xfrm>
        </p:spPr>
        <p:txBody>
          <a:bodyPr/>
          <a:lstStyle>
            <a:lvl1pPr>
              <a:defRPr sz="6000" b="0">
                <a:latin typeface="Arial" panose="020B0604020202020204" pitchFamily="34" charset="0"/>
              </a:defRPr>
            </a:lvl1pPr>
          </a:lstStyle>
          <a:p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.</a:t>
            </a:r>
          </a:p>
        </p:txBody>
      </p:sp>
      <p:sp>
        <p:nvSpPr>
          <p:cNvPr id="8" name="Textplatzhalter 2"/>
          <p:cNvSpPr>
            <a:spLocks noGrp="1"/>
          </p:cNvSpPr>
          <p:nvPr>
            <p:ph type="body" sz="quarter" idx="20" hasCustomPrompt="1"/>
          </p:nvPr>
        </p:nvSpPr>
        <p:spPr>
          <a:xfrm>
            <a:off x="5454650" y="4540573"/>
            <a:ext cx="4495800" cy="246221"/>
          </a:xfrm>
        </p:spPr>
        <p:txBody>
          <a:bodyPr/>
          <a:lstStyle>
            <a:lvl1pPr>
              <a:defRPr sz="1600" baseline="0">
                <a:latin typeface="+mj-lt"/>
              </a:defRPr>
            </a:lvl1pPr>
            <a:lvl2pPr>
              <a:defRPr sz="1600">
                <a:latin typeface="+mj-lt"/>
              </a:defRPr>
            </a:lvl2pPr>
            <a:lvl3pPr>
              <a:defRPr sz="1600">
                <a:latin typeface="+mj-lt"/>
              </a:defRPr>
            </a:lvl3pPr>
            <a:lvl4pPr>
              <a:defRPr sz="1600">
                <a:latin typeface="+mj-lt"/>
              </a:defRPr>
            </a:lvl4pPr>
            <a:lvl5pPr>
              <a:defRPr sz="1600">
                <a:latin typeface="+mj-lt"/>
              </a:defRPr>
            </a:lvl5pPr>
          </a:lstStyle>
          <a:p>
            <a:pPr lvl="0"/>
            <a:r>
              <a:rPr lang="de-DE" dirty="0"/>
              <a:t>Datum, Uhrzeit, Raum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platzhalter 138"/>
          <p:cNvSpPr>
            <a:spLocks noGrp="1"/>
          </p:cNvSpPr>
          <p:nvPr>
            <p:ph type="body" sz="quarter" idx="12" hasCustomPrompt="1"/>
          </p:nvPr>
        </p:nvSpPr>
        <p:spPr>
          <a:xfrm>
            <a:off x="1074420" y="2947035"/>
            <a:ext cx="9297309" cy="923330"/>
          </a:xfrm>
        </p:spPr>
        <p:txBody>
          <a:bodyPr/>
          <a:lstStyle>
            <a:lvl1pPr>
              <a:defRPr sz="2000">
                <a:solidFill>
                  <a:srgbClr val="0092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a-DK" dirty="0"/>
              <a:t>Lorem ipsum dolor sit amet, consectetuer adipiscing elit. Aenean commodo ligula eget dolor. Aenean massa. Cum sociis natoque penatibus et magnis dis parturient montes, nascetur ridiculus mus.</a:t>
            </a:r>
          </a:p>
        </p:txBody>
      </p:sp>
      <p:sp>
        <p:nvSpPr>
          <p:cNvPr id="24" name="Textplatzhalter 138"/>
          <p:cNvSpPr>
            <a:spLocks noGrp="1"/>
          </p:cNvSpPr>
          <p:nvPr>
            <p:ph type="body" sz="quarter" idx="13" hasCustomPrompt="1"/>
          </p:nvPr>
        </p:nvSpPr>
        <p:spPr>
          <a:xfrm>
            <a:off x="1080770" y="4049080"/>
            <a:ext cx="9297309" cy="923330"/>
          </a:xfrm>
        </p:spPr>
        <p:txBody>
          <a:bodyPr/>
          <a:lstStyle>
            <a:lvl1pPr>
              <a:defRPr sz="2000">
                <a:solidFill>
                  <a:srgbClr val="48535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a-DK" dirty="0"/>
              <a:t>Donec quam felis, ultricies nec, pellentesque eu, pretium quis, sem. Nulla consequat massa quis enim. Donec pede justo, fringilla vel, aliquet nec, vulputate eget, arcu.</a:t>
            </a:r>
          </a:p>
        </p:txBody>
      </p:sp>
      <p:sp>
        <p:nvSpPr>
          <p:cNvPr id="5" name="Titel 1"/>
          <p:cNvSpPr>
            <a:spLocks noGrp="1"/>
          </p:cNvSpPr>
          <p:nvPr>
            <p:ph type="title" hasCustomPrompt="1"/>
          </p:nvPr>
        </p:nvSpPr>
        <p:spPr>
          <a:xfrm>
            <a:off x="1035051" y="1870075"/>
            <a:ext cx="9220200" cy="646331"/>
          </a:xfrm>
        </p:spPr>
        <p:txBody>
          <a:bodyPr/>
          <a:lstStyle>
            <a:lvl1pPr>
              <a:defRPr sz="4200">
                <a:latin typeface="Arial" panose="020B0604020202020204" pitchFamily="34" charset="0"/>
              </a:defRPr>
            </a:lvl1pPr>
          </a:lstStyle>
          <a:p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58252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en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platzhalter 138"/>
          <p:cNvSpPr>
            <a:spLocks noGrp="1"/>
          </p:cNvSpPr>
          <p:nvPr>
            <p:ph type="body" sz="quarter" idx="12" hasCustomPrompt="1"/>
          </p:nvPr>
        </p:nvSpPr>
        <p:spPr>
          <a:xfrm>
            <a:off x="1074420" y="2947035"/>
            <a:ext cx="9297309" cy="1938992"/>
          </a:xfrm>
        </p:spPr>
        <p:txBody>
          <a:bodyPr/>
          <a:lstStyle>
            <a:lvl1pPr marL="285750" indent="-285750">
              <a:buClr>
                <a:srgbClr val="009260"/>
              </a:buClr>
              <a:buSzPct val="150000"/>
              <a:buFont typeface="Wingdings" panose="05000000000000000000" pitchFamily="2" charset="2"/>
              <a:buChar char="§"/>
              <a:defRPr lang="da-DK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a-DK" dirty="0"/>
              <a:t>Donec quam felis, ultricies nec, pellentesque eu, pretium quis, sem. Nulla consequat massa quis enim. Donec pede justo, fringilla vel, aliquet nec, vulputate eget, arcu.</a:t>
            </a:r>
          </a:p>
          <a:p>
            <a:pPr lvl="0"/>
            <a:endParaRPr lang="da-DK" dirty="0"/>
          </a:p>
          <a:p>
            <a:pPr lvl="0"/>
            <a:r>
              <a:rPr lang="da-DK" dirty="0"/>
              <a:t>In enim justo, rhoncus ut, imperdiet a, venenatis vitae, justo.</a:t>
            </a:r>
          </a:p>
          <a:p>
            <a:pPr lvl="0"/>
            <a:endParaRPr lang="da-DK" dirty="0"/>
          </a:p>
          <a:p>
            <a:pPr lvl="0"/>
            <a:r>
              <a:rPr lang="da-DK" dirty="0"/>
              <a:t>Nullam dictum felis eu pede mollis pretium. Integer tincidunt. Cras dapibus. Vivamus elementum semper nisi. Aenean vulputate eleifend tellus.</a:t>
            </a:r>
          </a:p>
        </p:txBody>
      </p:sp>
      <p:sp>
        <p:nvSpPr>
          <p:cNvPr id="4" name="Titel 1"/>
          <p:cNvSpPr>
            <a:spLocks noGrp="1"/>
          </p:cNvSpPr>
          <p:nvPr>
            <p:ph type="title" hasCustomPrompt="1"/>
          </p:nvPr>
        </p:nvSpPr>
        <p:spPr>
          <a:xfrm>
            <a:off x="1035051" y="1870075"/>
            <a:ext cx="9220200" cy="646331"/>
          </a:xfrm>
        </p:spPr>
        <p:txBody>
          <a:bodyPr/>
          <a:lstStyle>
            <a:lvl1pPr>
              <a:defRPr lang="de-DE" dirty="0">
                <a:latin typeface="Arial" panose="020B0604020202020204" pitchFamily="34" charset="0"/>
              </a:defRPr>
            </a:lvl1pPr>
          </a:lstStyle>
          <a:p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73454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it Text / L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platzhalter 138"/>
          <p:cNvSpPr>
            <a:spLocks noGrp="1"/>
          </p:cNvSpPr>
          <p:nvPr>
            <p:ph type="body" sz="quarter" idx="12" hasCustomPrompt="1"/>
          </p:nvPr>
        </p:nvSpPr>
        <p:spPr>
          <a:xfrm>
            <a:off x="3321050" y="2947035"/>
            <a:ext cx="7050679" cy="2769989"/>
          </a:xfrm>
        </p:spPr>
        <p:txBody>
          <a:bodyPr/>
          <a:lstStyle>
            <a:lvl1pPr marL="285750" indent="-285750">
              <a:buClr>
                <a:srgbClr val="009260"/>
              </a:buClr>
              <a:buSzPct val="150000"/>
              <a:buFont typeface="Wingdings" panose="05000000000000000000" pitchFamily="2" charset="2"/>
              <a:buChar char="§"/>
              <a:defRPr sz="2000">
                <a:solidFill>
                  <a:srgbClr val="48535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a-DK" dirty="0"/>
              <a:t>Donec quam felis, ultricies nec, pellentesque eu, pretium quis, sem. Nulla consequat massa quis enim. Donec pede justo, fringilla vel, aliquet nec, vulputate eget, arcu.</a:t>
            </a:r>
          </a:p>
          <a:p>
            <a:pPr lvl="0"/>
            <a:endParaRPr lang="da-DK" dirty="0"/>
          </a:p>
          <a:p>
            <a:pPr lvl="0"/>
            <a:r>
              <a:rPr lang="da-DK" dirty="0"/>
              <a:t>In enim justo, rhoncus ut, imperdiet a, venenatis vitae, justo.</a:t>
            </a:r>
          </a:p>
          <a:p>
            <a:pPr lvl="0"/>
            <a:endParaRPr lang="da-DK" dirty="0"/>
          </a:p>
          <a:p>
            <a:pPr lvl="0"/>
            <a:r>
              <a:rPr lang="da-DK" dirty="0"/>
              <a:t>Nullam dictum felis eu pede mollis pretium. Integer tincidunt. Cras dapibus. Vivamus elementum semper nisi. Aenean vulputate eleifend tellus.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sz="quarter" idx="13"/>
          </p:nvPr>
        </p:nvSpPr>
        <p:spPr>
          <a:xfrm>
            <a:off x="1069975" y="2947038"/>
            <a:ext cx="1800000" cy="276999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5" name="Titel 1"/>
          <p:cNvSpPr>
            <a:spLocks noGrp="1"/>
          </p:cNvSpPr>
          <p:nvPr>
            <p:ph type="title" hasCustomPrompt="1"/>
          </p:nvPr>
        </p:nvSpPr>
        <p:spPr>
          <a:xfrm>
            <a:off x="1035051" y="1870075"/>
            <a:ext cx="9220200" cy="646331"/>
          </a:xfrm>
        </p:spPr>
        <p:txBody>
          <a:bodyPr/>
          <a:lstStyle>
            <a:lvl1pPr>
              <a:defRPr sz="4200">
                <a:latin typeface="Arial" panose="020B0604020202020204" pitchFamily="34" charset="0"/>
              </a:defRPr>
            </a:lvl1pPr>
          </a:lstStyle>
          <a:p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9300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2"/>
          <p:cNvSpPr>
            <a:spLocks noGrp="1"/>
          </p:cNvSpPr>
          <p:nvPr>
            <p:ph type="pic" sz="quarter" idx="13"/>
          </p:nvPr>
        </p:nvSpPr>
        <p:spPr>
          <a:xfrm>
            <a:off x="1069975" y="1870075"/>
            <a:ext cx="9297944" cy="276999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67070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platzhalter 138"/>
          <p:cNvSpPr>
            <a:spLocks noGrp="1"/>
          </p:cNvSpPr>
          <p:nvPr>
            <p:ph type="body" sz="quarter" idx="10" hasCustomPrompt="1"/>
          </p:nvPr>
        </p:nvSpPr>
        <p:spPr>
          <a:xfrm>
            <a:off x="1070610" y="1870075"/>
            <a:ext cx="9297309" cy="646331"/>
          </a:xfrm>
        </p:spPr>
        <p:txBody>
          <a:bodyPr/>
          <a:lstStyle>
            <a:lvl1pPr>
              <a:defRPr sz="4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a-DK" dirty="0"/>
              <a:t>Lorem ipsum dolor sit amet.</a:t>
            </a:r>
            <a:endParaRPr lang="de-DE" dirty="0"/>
          </a:p>
        </p:txBody>
      </p:sp>
      <p:sp>
        <p:nvSpPr>
          <p:cNvPr id="5" name="Bildplatzhalter 2"/>
          <p:cNvSpPr>
            <a:spLocks noGrp="1"/>
          </p:cNvSpPr>
          <p:nvPr>
            <p:ph type="pic" sz="quarter" idx="13"/>
          </p:nvPr>
        </p:nvSpPr>
        <p:spPr>
          <a:xfrm>
            <a:off x="1069975" y="2947038"/>
            <a:ext cx="9297944" cy="276999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99297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r 4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/>
          <p:cNvSpPr>
            <a:spLocks noGrp="1"/>
          </p:cNvSpPr>
          <p:nvPr>
            <p:ph type="pic" sz="quarter" idx="13"/>
          </p:nvPr>
        </p:nvSpPr>
        <p:spPr>
          <a:xfrm>
            <a:off x="1069975" y="1870075"/>
            <a:ext cx="1800000" cy="276999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24" name="Bildplatzhalter 2"/>
          <p:cNvSpPr>
            <a:spLocks noGrp="1"/>
          </p:cNvSpPr>
          <p:nvPr>
            <p:ph type="pic" sz="quarter" idx="14"/>
          </p:nvPr>
        </p:nvSpPr>
        <p:spPr>
          <a:xfrm>
            <a:off x="3609025" y="1875125"/>
            <a:ext cx="1800000" cy="276999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25" name="Bildplatzhalter 2"/>
          <p:cNvSpPr>
            <a:spLocks noGrp="1"/>
          </p:cNvSpPr>
          <p:nvPr>
            <p:ph type="pic" sz="quarter" idx="15"/>
          </p:nvPr>
        </p:nvSpPr>
        <p:spPr>
          <a:xfrm>
            <a:off x="6128675" y="1873150"/>
            <a:ext cx="1800000" cy="276999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26" name="Bildplatzhalter 2"/>
          <p:cNvSpPr>
            <a:spLocks noGrp="1"/>
          </p:cNvSpPr>
          <p:nvPr>
            <p:ph type="pic" sz="quarter" idx="16"/>
          </p:nvPr>
        </p:nvSpPr>
        <p:spPr>
          <a:xfrm>
            <a:off x="8655050" y="1881950"/>
            <a:ext cx="1800000" cy="276999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29" name="Textplatzhalter 138"/>
          <p:cNvSpPr>
            <a:spLocks noGrp="1"/>
          </p:cNvSpPr>
          <p:nvPr>
            <p:ph type="body" sz="quarter" idx="12" hasCustomPrompt="1"/>
          </p:nvPr>
        </p:nvSpPr>
        <p:spPr>
          <a:xfrm>
            <a:off x="1074421" y="4015550"/>
            <a:ext cx="1795554" cy="400110"/>
          </a:xfrm>
        </p:spPr>
        <p:txBody>
          <a:bodyPr/>
          <a:lstStyle>
            <a:lvl1pPr>
              <a:defRPr sz="1300" b="1">
                <a:solidFill>
                  <a:srgbClr val="0092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a-DK" dirty="0"/>
              <a:t>Nulla consequat massa</a:t>
            </a:r>
          </a:p>
        </p:txBody>
      </p:sp>
      <p:sp>
        <p:nvSpPr>
          <p:cNvPr id="30" name="Textplatzhalter 138"/>
          <p:cNvSpPr>
            <a:spLocks noGrp="1"/>
          </p:cNvSpPr>
          <p:nvPr>
            <p:ph type="body" sz="quarter" idx="17" hasCustomPrompt="1"/>
          </p:nvPr>
        </p:nvSpPr>
        <p:spPr>
          <a:xfrm>
            <a:off x="1086592" y="4402826"/>
            <a:ext cx="1783384" cy="800219"/>
          </a:xfrm>
        </p:spPr>
        <p:txBody>
          <a:bodyPr/>
          <a:lstStyle>
            <a:lvl1pPr>
              <a:defRPr sz="1300">
                <a:solidFill>
                  <a:srgbClr val="48535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a-DK" dirty="0"/>
              <a:t>quis enim. Donec pede justo, fringilla vel, aliquet nec, vulputate eget, arcu.</a:t>
            </a:r>
          </a:p>
        </p:txBody>
      </p:sp>
      <p:sp>
        <p:nvSpPr>
          <p:cNvPr id="33" name="Textplatzhalter 138"/>
          <p:cNvSpPr>
            <a:spLocks noGrp="1"/>
          </p:cNvSpPr>
          <p:nvPr>
            <p:ph type="body" sz="quarter" idx="18" hasCustomPrompt="1"/>
          </p:nvPr>
        </p:nvSpPr>
        <p:spPr>
          <a:xfrm>
            <a:off x="3585275" y="4015550"/>
            <a:ext cx="1795554" cy="400110"/>
          </a:xfrm>
        </p:spPr>
        <p:txBody>
          <a:bodyPr/>
          <a:lstStyle>
            <a:lvl1pPr>
              <a:defRPr sz="1300" b="1">
                <a:solidFill>
                  <a:srgbClr val="0092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a-DK" dirty="0"/>
              <a:t>Nulla consequat massa</a:t>
            </a:r>
          </a:p>
        </p:txBody>
      </p:sp>
      <p:sp>
        <p:nvSpPr>
          <p:cNvPr id="34" name="Textplatzhalter 138"/>
          <p:cNvSpPr>
            <a:spLocks noGrp="1"/>
          </p:cNvSpPr>
          <p:nvPr>
            <p:ph type="body" sz="quarter" idx="19" hasCustomPrompt="1"/>
          </p:nvPr>
        </p:nvSpPr>
        <p:spPr>
          <a:xfrm>
            <a:off x="3597446" y="4402826"/>
            <a:ext cx="1783384" cy="800219"/>
          </a:xfrm>
        </p:spPr>
        <p:txBody>
          <a:bodyPr/>
          <a:lstStyle>
            <a:lvl1pPr>
              <a:defRPr sz="1300">
                <a:solidFill>
                  <a:srgbClr val="48535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a-DK" dirty="0"/>
              <a:t>quis enim. Donec pede justo, fringilla vel, aliquet nec, vulputate eget, arcu.</a:t>
            </a:r>
          </a:p>
        </p:txBody>
      </p:sp>
      <p:sp>
        <p:nvSpPr>
          <p:cNvPr id="39" name="Textplatzhalter 138"/>
          <p:cNvSpPr>
            <a:spLocks noGrp="1"/>
          </p:cNvSpPr>
          <p:nvPr>
            <p:ph type="body" sz="quarter" idx="20" hasCustomPrompt="1"/>
          </p:nvPr>
        </p:nvSpPr>
        <p:spPr>
          <a:xfrm>
            <a:off x="6111750" y="4015550"/>
            <a:ext cx="1795554" cy="400110"/>
          </a:xfrm>
        </p:spPr>
        <p:txBody>
          <a:bodyPr/>
          <a:lstStyle>
            <a:lvl1pPr>
              <a:defRPr sz="1300" b="1">
                <a:solidFill>
                  <a:srgbClr val="0092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a-DK" dirty="0"/>
              <a:t>Nulla consequat massa</a:t>
            </a:r>
          </a:p>
        </p:txBody>
      </p:sp>
      <p:sp>
        <p:nvSpPr>
          <p:cNvPr id="40" name="Textplatzhalter 138"/>
          <p:cNvSpPr>
            <a:spLocks noGrp="1"/>
          </p:cNvSpPr>
          <p:nvPr>
            <p:ph type="body" sz="quarter" idx="21" hasCustomPrompt="1"/>
          </p:nvPr>
        </p:nvSpPr>
        <p:spPr>
          <a:xfrm>
            <a:off x="6123921" y="4402826"/>
            <a:ext cx="1783384" cy="800219"/>
          </a:xfrm>
        </p:spPr>
        <p:txBody>
          <a:bodyPr/>
          <a:lstStyle>
            <a:lvl1pPr>
              <a:defRPr sz="1300">
                <a:solidFill>
                  <a:srgbClr val="48535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a-DK" dirty="0"/>
              <a:t>quis enim. Donec pede justo, fringilla vel, aliquet nec, vulputate eget, arcu.</a:t>
            </a:r>
          </a:p>
        </p:txBody>
      </p:sp>
      <p:sp>
        <p:nvSpPr>
          <p:cNvPr id="41" name="Textplatzhalter 138"/>
          <p:cNvSpPr>
            <a:spLocks noGrp="1"/>
          </p:cNvSpPr>
          <p:nvPr>
            <p:ph type="body" sz="quarter" idx="22" hasCustomPrompt="1"/>
          </p:nvPr>
        </p:nvSpPr>
        <p:spPr>
          <a:xfrm>
            <a:off x="8622604" y="4015550"/>
            <a:ext cx="1795554" cy="400110"/>
          </a:xfrm>
        </p:spPr>
        <p:txBody>
          <a:bodyPr/>
          <a:lstStyle>
            <a:lvl1pPr>
              <a:defRPr sz="1300" b="1">
                <a:solidFill>
                  <a:srgbClr val="0092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a-DK" dirty="0"/>
              <a:t>Nulla consequat massa</a:t>
            </a:r>
          </a:p>
        </p:txBody>
      </p:sp>
      <p:sp>
        <p:nvSpPr>
          <p:cNvPr id="42" name="Textplatzhalter 138"/>
          <p:cNvSpPr>
            <a:spLocks noGrp="1"/>
          </p:cNvSpPr>
          <p:nvPr>
            <p:ph type="body" sz="quarter" idx="23" hasCustomPrompt="1"/>
          </p:nvPr>
        </p:nvSpPr>
        <p:spPr>
          <a:xfrm>
            <a:off x="8634775" y="4402826"/>
            <a:ext cx="1783384" cy="800219"/>
          </a:xfrm>
        </p:spPr>
        <p:txBody>
          <a:bodyPr/>
          <a:lstStyle>
            <a:lvl1pPr>
              <a:defRPr sz="1300">
                <a:solidFill>
                  <a:srgbClr val="48535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a-DK" dirty="0"/>
              <a:t>quis enim. Donec pede justo, fringilla vel, aliquet nec, vulputate eget, arcu.</a:t>
            </a:r>
          </a:p>
        </p:txBody>
      </p:sp>
    </p:spTree>
    <p:extLst>
      <p:ext uri="{BB962C8B-B14F-4D97-AF65-F5344CB8AC3E}">
        <p14:creationId xmlns:p14="http://schemas.microsoft.com/office/powerpoint/2010/main" val="838464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>
            <a:spLocks noGrp="1"/>
          </p:cNvSpPr>
          <p:nvPr>
            <p:ph type="title" hasCustomPrompt="1"/>
          </p:nvPr>
        </p:nvSpPr>
        <p:spPr>
          <a:xfrm>
            <a:off x="1035051" y="1870075"/>
            <a:ext cx="9220200" cy="646331"/>
          </a:xfrm>
        </p:spPr>
        <p:txBody>
          <a:bodyPr/>
          <a:lstStyle>
            <a:lvl1pPr>
              <a:defRPr sz="4200">
                <a:latin typeface="Arial" panose="020B0604020202020204" pitchFamily="34" charset="0"/>
              </a:defRPr>
            </a:lvl1pPr>
          </a:lstStyle>
          <a:p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r>
              <a:rPr lang="de-DE" dirty="0"/>
              <a:t> </a:t>
            </a:r>
            <a:r>
              <a:rPr lang="de-DE" dirty="0" err="1"/>
              <a:t>amet</a:t>
            </a:r>
            <a:r>
              <a:rPr lang="de-DE" dirty="0"/>
              <a:t>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k object 16"/>
          <p:cNvSpPr/>
          <p:nvPr userDrawn="1"/>
        </p:nvSpPr>
        <p:spPr>
          <a:xfrm>
            <a:off x="0" y="1178094"/>
            <a:ext cx="11520170" cy="45719"/>
          </a:xfrm>
          <a:custGeom>
            <a:avLst/>
            <a:gdLst/>
            <a:ahLst/>
            <a:cxnLst/>
            <a:rect l="l" t="t" r="r" b="b"/>
            <a:pathLst>
              <a:path w="11520170">
                <a:moveTo>
                  <a:pt x="0" y="0"/>
                </a:moveTo>
                <a:lnTo>
                  <a:pt x="11520004" y="0"/>
                </a:lnTo>
              </a:path>
            </a:pathLst>
          </a:custGeom>
          <a:ln w="27000">
            <a:solidFill>
              <a:srgbClr val="009260"/>
            </a:solidFill>
          </a:ln>
        </p:spPr>
        <p:txBody>
          <a:bodyPr wrap="square" lIns="0" tIns="0" rIns="0" bIns="0" rtlCol="0"/>
          <a:lstStyle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67300" y="1767817"/>
            <a:ext cx="9390649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200" b="0" i="0">
                <a:solidFill>
                  <a:srgbClr val="48535A"/>
                </a:solidFill>
                <a:latin typeface="Minion Pro"/>
                <a:cs typeface="Minion Pro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75359" y="2951286"/>
            <a:ext cx="937453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rgbClr val="48535A"/>
                </a:solidFill>
                <a:latin typeface="Myriad Pro"/>
                <a:cs typeface="Myriad Pro"/>
              </a:defRPr>
            </a:lvl1pPr>
          </a:lstStyle>
          <a:p>
            <a:endParaRPr dirty="0"/>
          </a:p>
        </p:txBody>
      </p:sp>
      <p:sp>
        <p:nvSpPr>
          <p:cNvPr id="46" name="object 38"/>
          <p:cNvSpPr txBox="1">
            <a:spLocks/>
          </p:cNvSpPr>
          <p:nvPr userDrawn="1"/>
        </p:nvSpPr>
        <p:spPr>
          <a:xfrm>
            <a:off x="6207399" y="6008489"/>
            <a:ext cx="423647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200" b="0" i="0" kern="1200">
                <a:solidFill>
                  <a:srgbClr val="7F8990"/>
                </a:solidFill>
                <a:latin typeface="Myriad Pro"/>
                <a:ea typeface="+mn-ea"/>
                <a:cs typeface="Myriad Pro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r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fld id="{B6F15528-21DE-4FAA-801E-634DDDAF4B2B}" type="slidenum">
              <a:rPr lang="de-DE" smtClean="0">
                <a:latin typeface="Arial" panose="020B0604020202020204" pitchFamily="34" charset="0"/>
                <a:cs typeface="Arial" panose="020B0604020202020204" pitchFamily="34" charset="0"/>
              </a:rPr>
              <a:pPr marL="12700" algn="r"/>
              <a:t>‹Nr.›</a:t>
            </a:fld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489" b="17102"/>
          <a:stretch/>
        </p:blipFill>
        <p:spPr>
          <a:xfrm>
            <a:off x="7057519" y="117475"/>
            <a:ext cx="4462652" cy="914401"/>
          </a:xfrm>
          <a:prstGeom prst="rect">
            <a:avLst/>
          </a:prstGeom>
        </p:spPr>
      </p:pic>
      <p:sp>
        <p:nvSpPr>
          <p:cNvPr id="9" name="object 38"/>
          <p:cNvSpPr txBox="1">
            <a:spLocks/>
          </p:cNvSpPr>
          <p:nvPr userDrawn="1"/>
        </p:nvSpPr>
        <p:spPr>
          <a:xfrm>
            <a:off x="1067300" y="6008489"/>
            <a:ext cx="423647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200" b="0" i="0" kern="1200">
                <a:solidFill>
                  <a:srgbClr val="7F8990"/>
                </a:solidFill>
                <a:latin typeface="Myriad Pro"/>
                <a:ea typeface="+mn-ea"/>
                <a:cs typeface="Myriad Pro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l"/>
            <a:r>
              <a:rPr lang="de-DE" spc="-20" dirty="0">
                <a:latin typeface="Arial" panose="020B0604020202020204" pitchFamily="34" charset="0"/>
              </a:rPr>
              <a:t>Bayreuth Institute </a:t>
            </a:r>
            <a:r>
              <a:rPr lang="de-DE" spc="-20" dirty="0" err="1">
                <a:latin typeface="Arial" panose="020B0604020202020204" pitchFamily="34" charset="0"/>
              </a:rPr>
              <a:t>for</a:t>
            </a:r>
            <a:r>
              <a:rPr lang="de-DE" spc="-20" dirty="0">
                <a:latin typeface="Arial" panose="020B0604020202020204" pitchFamily="34" charset="0"/>
              </a:rPr>
              <a:t> Entrepreneurship </a:t>
            </a:r>
            <a:r>
              <a:rPr lang="de-DE" spc="-20" dirty="0" err="1">
                <a:latin typeface="Arial" panose="020B0604020202020204" pitchFamily="34" charset="0"/>
              </a:rPr>
              <a:t>and</a:t>
            </a:r>
            <a:r>
              <a:rPr lang="de-DE" spc="-20" baseline="0" dirty="0">
                <a:latin typeface="Arial" panose="020B0604020202020204" pitchFamily="34" charset="0"/>
              </a:rPr>
              <a:t> Innovation</a:t>
            </a:r>
            <a:endParaRPr lang="de-DE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63" r:id="rId2"/>
    <p:sldLayoutId id="2147483666" r:id="rId3"/>
    <p:sldLayoutId id="2147483681" r:id="rId4"/>
    <p:sldLayoutId id="2147483682" r:id="rId5"/>
    <p:sldLayoutId id="2147483685" r:id="rId6"/>
    <p:sldLayoutId id="2147483686" r:id="rId7"/>
    <p:sldLayoutId id="2147483683" r:id="rId8"/>
    <p:sldLayoutId id="2147483662" r:id="rId9"/>
    <p:sldLayoutId id="2147483665" r:id="rId10"/>
    <p:sldLayoutId id="2147483688" r:id="rId11"/>
    <p:sldLayoutId id="2147483689" r:id="rId12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Segoe UI" panose="020B0502040204020203" pitchFamily="34" charset="0"/>
          <a:ea typeface="+mn-ea"/>
          <a:cs typeface="Segoe UI" panose="020B0502040204020203" pitchFamily="34" charset="0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Relationship Id="rId4" Type="http://schemas.openxmlformats.org/officeDocument/2006/relationships/hyperlink" Target="mailto:jens.schueler@uni-bayreuth.de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jens.schueler@uni-bayreuth.de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6"/>
          </p:nvPr>
        </p:nvSpPr>
        <p:spPr>
          <a:xfrm>
            <a:off x="970602" y="4634725"/>
            <a:ext cx="5082957" cy="854188"/>
          </a:xfrm>
        </p:spPr>
        <p:txBody>
          <a:bodyPr>
            <a:noAutofit/>
          </a:bodyPr>
          <a:lstStyle/>
          <a:p>
            <a:r>
              <a:rPr lang="de-DE" sz="1400" b="0" dirty="0">
                <a:latin typeface="Arial" panose="020B0604020202020204" pitchFamily="34" charset="0"/>
                <a:cs typeface="Arial" panose="020B0604020202020204" pitchFamily="34" charset="0"/>
              </a:rPr>
              <a:t>Session 1: Nicole Coviello </a:t>
            </a:r>
          </a:p>
          <a:p>
            <a:r>
              <a:rPr lang="de-DE" sz="1400" dirty="0"/>
              <a:t>Session 2: Ute Stephan &amp; Michael Frese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dirty="0"/>
              <a:t>Institute for Entrepreneurship and Innovation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970602" y="2741538"/>
            <a:ext cx="9577697" cy="430887"/>
          </a:xfrm>
        </p:spPr>
        <p:txBody>
          <a:bodyPr/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From the Editors Series</a:t>
            </a:r>
            <a:endParaRPr lang="de-DE" sz="2800" dirty="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977BC59F-3D1F-9105-A31A-A165FC1FC8D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0256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00E51387-D393-82F0-7C18-18E71207F7D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20650" y="422275"/>
            <a:ext cx="6096000" cy="338554"/>
          </a:xfrm>
        </p:spPr>
        <p:txBody>
          <a:bodyPr/>
          <a:lstStyle/>
          <a:p>
            <a:pPr algn="l"/>
            <a:r>
              <a:rPr lang="de-DE" dirty="0">
                <a:latin typeface="+mj-lt"/>
              </a:rPr>
              <a:t>Session 1: Nicole Coviello</a:t>
            </a:r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286FE9B1-E300-2727-E340-17708FDCFEF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73050" y="1388675"/>
            <a:ext cx="10972800" cy="276999"/>
          </a:xfrm>
        </p:spPr>
        <p:txBody>
          <a:bodyPr/>
          <a:lstStyle/>
          <a:p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Trends in International Business</a:t>
            </a:r>
            <a:endParaRPr lang="de-DE" sz="1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0F395FF7-35A3-006B-320A-8F37DFBB5BA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873250" y="4185126"/>
            <a:ext cx="9372600" cy="1723549"/>
          </a:xfrm>
        </p:spPr>
        <p:txBody>
          <a:bodyPr/>
          <a:lstStyle/>
          <a:p>
            <a:r>
              <a:rPr lang="de-DE" sz="1400" dirty="0">
                <a:solidFill>
                  <a:srgbClr val="000000"/>
                </a:solidFill>
                <a:latin typeface="+mj-lt"/>
              </a:rPr>
              <a:t>Nicole Coviello ist Professorin für Marketing und Inhaberin des Lazaridis Chair in International Entrepreneurship &amp; Innovation an der Wilfrid Laurier University (Kanada). </a:t>
            </a:r>
          </a:p>
          <a:p>
            <a:r>
              <a:rPr lang="de-DE" sz="1400" dirty="0">
                <a:solidFill>
                  <a:srgbClr val="000000"/>
                </a:solidFill>
                <a:latin typeface="+mj-lt"/>
              </a:rPr>
              <a:t>Im Rahmen ihrer Forschung konzentriert sie sich auf Themen an der Schnittstelle von Marketingstrategie, International Business und Entrepreneurship bei jungen Technologieunternehmen. </a:t>
            </a:r>
          </a:p>
          <a:p>
            <a:r>
              <a:rPr lang="de-DE" sz="1400" dirty="0">
                <a:solidFill>
                  <a:srgbClr val="000000"/>
                </a:solidFill>
                <a:latin typeface="+mj-lt"/>
              </a:rPr>
              <a:t>In diesem Bereich zählt sie weltweit zu den führenden Forschern und ihre Arbeiten werden in den wichtigsten Fachzeitschriften veröffentlicht. </a:t>
            </a:r>
          </a:p>
          <a:p>
            <a:r>
              <a:rPr lang="de-DE" sz="1400" dirty="0">
                <a:solidFill>
                  <a:srgbClr val="000000"/>
                </a:solidFill>
                <a:latin typeface="+mj-lt"/>
              </a:rPr>
              <a:t>Sie ist unter anderem Mitglied im Editorial Board des Journals </a:t>
            </a:r>
            <a:r>
              <a:rPr lang="de-DE" sz="1400" dirty="0" err="1">
                <a:solidFill>
                  <a:srgbClr val="000000"/>
                </a:solidFill>
                <a:latin typeface="+mj-lt"/>
              </a:rPr>
              <a:t>of</a:t>
            </a:r>
            <a:r>
              <a:rPr lang="de-DE" sz="1400" dirty="0">
                <a:solidFill>
                  <a:srgbClr val="000000"/>
                </a:solidFill>
                <a:latin typeface="+mj-lt"/>
              </a:rPr>
              <a:t> Business </a:t>
            </a:r>
            <a:r>
              <a:rPr lang="de-DE" sz="1400" dirty="0" err="1">
                <a:solidFill>
                  <a:srgbClr val="000000"/>
                </a:solidFill>
                <a:latin typeface="+mj-lt"/>
              </a:rPr>
              <a:t>Venturing</a:t>
            </a:r>
            <a:r>
              <a:rPr lang="de-DE" sz="1400" dirty="0">
                <a:solidFill>
                  <a:srgbClr val="000000"/>
                </a:solidFill>
                <a:latin typeface="+mj-lt"/>
              </a:rPr>
              <a:t> und Journal </a:t>
            </a:r>
            <a:r>
              <a:rPr lang="de-DE" sz="1400" dirty="0" err="1">
                <a:solidFill>
                  <a:srgbClr val="000000"/>
                </a:solidFill>
                <a:latin typeface="+mj-lt"/>
              </a:rPr>
              <a:t>of</a:t>
            </a:r>
            <a:r>
              <a:rPr lang="de-DE" sz="1400" dirty="0">
                <a:solidFill>
                  <a:srgbClr val="000000"/>
                </a:solidFill>
                <a:latin typeface="+mj-lt"/>
              </a:rPr>
              <a:t> International Business Studies.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5A296334-CFED-878C-8125-27FD2F8B70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050" y="4185126"/>
            <a:ext cx="1524213" cy="1524213"/>
          </a:xfrm>
          <a:prstGeom prst="rect">
            <a:avLst/>
          </a:prstGeom>
        </p:spPr>
      </p:pic>
      <p:sp>
        <p:nvSpPr>
          <p:cNvPr id="4" name="Textplatzhalter 11">
            <a:extLst>
              <a:ext uri="{FF2B5EF4-FFF2-40B4-BE49-F238E27FC236}">
                <a16:creationId xmlns:a16="http://schemas.microsoft.com/office/drawing/2014/main" id="{3E4CC9D7-7CAC-5A91-DF5E-9319A08266AB}"/>
              </a:ext>
            </a:extLst>
          </p:cNvPr>
          <p:cNvSpPr txBox="1">
            <a:spLocks/>
          </p:cNvSpPr>
          <p:nvPr/>
        </p:nvSpPr>
        <p:spPr>
          <a:xfrm>
            <a:off x="349250" y="1849239"/>
            <a:ext cx="10363200" cy="1938992"/>
          </a:xfrm>
          <a:prstGeom prst="rect">
            <a:avLst/>
          </a:prstGeom>
          <a:ln>
            <a:noFill/>
          </a:ln>
        </p:spPr>
        <p:txBody>
          <a:bodyPr wrap="square" lIns="0" tIns="0" rIns="0" bIns="0" anchor="t">
            <a:spAutoFit/>
          </a:bodyPr>
          <a:lstStyle>
            <a:lvl1pPr marL="285750" indent="-285750" algn="l">
              <a:buClr>
                <a:srgbClr val="009260"/>
              </a:buClr>
              <a:buSzPct val="120000"/>
              <a:buFont typeface="Wingdings" panose="05000000000000000000" pitchFamily="2" charset="2"/>
              <a:buChar char="§"/>
              <a:defRPr sz="1800" b="0" i="0">
                <a:solidFill>
                  <a:srgbClr val="7F8990"/>
                </a:solidFill>
                <a:latin typeface="Gill Sans MT" panose="020B0502020104020203" pitchFamily="34" charset="0"/>
                <a:ea typeface="+mn-ea"/>
                <a:cs typeface="Myriad Pro"/>
              </a:defRPr>
            </a:lvl1pPr>
            <a:lvl2pPr marL="742950" indent="-285750" algn="l">
              <a:buClr>
                <a:srgbClr val="009260"/>
              </a:buClr>
              <a:buSzPct val="100000"/>
              <a:buFont typeface="Wingdings" panose="05000000000000000000" pitchFamily="2" charset="2"/>
              <a:buChar char="§"/>
              <a:defRPr sz="1600">
                <a:solidFill>
                  <a:srgbClr val="7F8990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200150" indent="-285750" algn="l">
              <a:buClr>
                <a:srgbClr val="009260"/>
              </a:buClr>
              <a:buSzPct val="100000"/>
              <a:buFont typeface="Wingdings" panose="05000000000000000000" pitchFamily="2" charset="2"/>
              <a:buChar char="§"/>
              <a:defRPr sz="1400">
                <a:solidFill>
                  <a:srgbClr val="7F8990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1400" b="1" kern="0" dirty="0">
                <a:solidFill>
                  <a:srgbClr val="000000"/>
                </a:solidFill>
                <a:latin typeface="+mj-lt"/>
              </a:rPr>
              <a:t>Topics</a:t>
            </a:r>
          </a:p>
          <a:p>
            <a:r>
              <a:rPr lang="de-DE" sz="1400" kern="0" dirty="0" err="1">
                <a:solidFill>
                  <a:srgbClr val="000000"/>
                </a:solidFill>
                <a:latin typeface="+mj-lt"/>
              </a:rPr>
              <a:t>What</a:t>
            </a:r>
            <a:r>
              <a:rPr lang="de-DE" sz="1400" kern="0" dirty="0">
                <a:solidFill>
                  <a:srgbClr val="000000"/>
                </a:solidFill>
                <a:latin typeface="+mj-lt"/>
              </a:rPr>
              <a:t> am I, </a:t>
            </a:r>
            <a:r>
              <a:rPr lang="de-DE" sz="1400" kern="0" dirty="0" err="1">
                <a:solidFill>
                  <a:srgbClr val="000000"/>
                </a:solidFill>
                <a:latin typeface="+mj-lt"/>
              </a:rPr>
              <a:t>as</a:t>
            </a:r>
            <a:r>
              <a:rPr lang="de-DE" sz="1400" kern="0" dirty="0">
                <a:solidFill>
                  <a:srgbClr val="000000"/>
                </a:solidFill>
                <a:latin typeface="+mj-lt"/>
              </a:rPr>
              <a:t> an </a:t>
            </a:r>
            <a:r>
              <a:rPr lang="de-DE" sz="1400" kern="0" dirty="0" err="1">
                <a:solidFill>
                  <a:srgbClr val="000000"/>
                </a:solidFill>
                <a:latin typeface="+mj-lt"/>
              </a:rPr>
              <a:t>editor</a:t>
            </a:r>
            <a:r>
              <a:rPr lang="de-DE" sz="1400" kern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de-DE" sz="1400" kern="0" dirty="0" err="1">
                <a:solidFill>
                  <a:srgbClr val="000000"/>
                </a:solidFill>
                <a:latin typeface="+mj-lt"/>
              </a:rPr>
              <a:t>or</a:t>
            </a:r>
            <a:r>
              <a:rPr lang="de-DE" sz="1400" kern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de-DE" sz="1400" kern="0" dirty="0" err="1">
                <a:solidFill>
                  <a:srgbClr val="000000"/>
                </a:solidFill>
                <a:latin typeface="+mj-lt"/>
              </a:rPr>
              <a:t>reviewer</a:t>
            </a:r>
            <a:r>
              <a:rPr lang="de-DE" sz="1400" kern="0" dirty="0">
                <a:solidFill>
                  <a:srgbClr val="000000"/>
                </a:solidFill>
                <a:latin typeface="+mj-lt"/>
              </a:rPr>
              <a:t>, </a:t>
            </a:r>
            <a:r>
              <a:rPr lang="de-DE" sz="1400" kern="0" dirty="0" err="1">
                <a:solidFill>
                  <a:srgbClr val="000000"/>
                </a:solidFill>
                <a:latin typeface="+mj-lt"/>
              </a:rPr>
              <a:t>looking</a:t>
            </a:r>
            <a:r>
              <a:rPr lang="de-DE" sz="1400" kern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de-DE" sz="1400" kern="0" dirty="0" err="1">
                <a:solidFill>
                  <a:srgbClr val="000000"/>
                </a:solidFill>
                <a:latin typeface="+mj-lt"/>
              </a:rPr>
              <a:t>for</a:t>
            </a:r>
            <a:r>
              <a:rPr lang="de-DE" sz="1400" kern="0" dirty="0">
                <a:solidFill>
                  <a:srgbClr val="000000"/>
                </a:solidFill>
                <a:latin typeface="+mj-lt"/>
              </a:rPr>
              <a:t> in a </a:t>
            </a:r>
            <a:r>
              <a:rPr lang="de-DE" sz="1400" kern="0" dirty="0" err="1">
                <a:solidFill>
                  <a:srgbClr val="000000"/>
                </a:solidFill>
                <a:latin typeface="+mj-lt"/>
              </a:rPr>
              <a:t>paper</a:t>
            </a:r>
            <a:r>
              <a:rPr lang="de-DE" sz="1400" kern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de-DE" sz="1400" kern="0" dirty="0" err="1">
                <a:solidFill>
                  <a:srgbClr val="000000"/>
                </a:solidFill>
                <a:latin typeface="+mj-lt"/>
              </a:rPr>
              <a:t>when</a:t>
            </a:r>
            <a:r>
              <a:rPr lang="de-DE" sz="1400" kern="0" dirty="0">
                <a:solidFill>
                  <a:srgbClr val="000000"/>
                </a:solidFill>
                <a:latin typeface="+mj-lt"/>
              </a:rPr>
              <a:t> I </a:t>
            </a:r>
            <a:r>
              <a:rPr lang="de-DE" sz="1400" kern="0" dirty="0" err="1">
                <a:solidFill>
                  <a:srgbClr val="000000"/>
                </a:solidFill>
                <a:latin typeface="+mj-lt"/>
              </a:rPr>
              <a:t>evaluate</a:t>
            </a:r>
            <a:r>
              <a:rPr lang="de-DE" sz="1400" kern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de-DE" sz="1400" kern="0" dirty="0" err="1">
                <a:solidFill>
                  <a:srgbClr val="000000"/>
                </a:solidFill>
                <a:latin typeface="+mj-lt"/>
              </a:rPr>
              <a:t>it</a:t>
            </a:r>
            <a:r>
              <a:rPr lang="de-DE" sz="1400" kern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de-DE" sz="1400" kern="0" dirty="0" err="1">
                <a:solidFill>
                  <a:srgbClr val="000000"/>
                </a:solidFill>
                <a:latin typeface="+mj-lt"/>
              </a:rPr>
              <a:t>for</a:t>
            </a:r>
            <a:r>
              <a:rPr lang="de-DE" sz="1400" kern="0" dirty="0">
                <a:solidFill>
                  <a:srgbClr val="000000"/>
                </a:solidFill>
                <a:latin typeface="+mj-lt"/>
              </a:rPr>
              <a:t> a top-tier </a:t>
            </a:r>
            <a:r>
              <a:rPr lang="de-DE" sz="1400" kern="0" dirty="0" err="1">
                <a:solidFill>
                  <a:srgbClr val="000000"/>
                </a:solidFill>
                <a:latin typeface="+mj-lt"/>
              </a:rPr>
              <a:t>journal</a:t>
            </a:r>
            <a:r>
              <a:rPr lang="de-DE" sz="1400" kern="0" dirty="0">
                <a:solidFill>
                  <a:srgbClr val="000000"/>
                </a:solidFill>
                <a:latin typeface="+mj-lt"/>
              </a:rPr>
              <a:t> – </a:t>
            </a:r>
            <a:r>
              <a:rPr lang="de-DE" sz="1400" kern="0" dirty="0" err="1">
                <a:solidFill>
                  <a:srgbClr val="000000"/>
                </a:solidFill>
                <a:latin typeface="+mj-lt"/>
              </a:rPr>
              <a:t>what</a:t>
            </a:r>
            <a:r>
              <a:rPr lang="de-DE" sz="1400" kern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de-DE" sz="1400" kern="0" dirty="0" err="1">
                <a:solidFill>
                  <a:srgbClr val="000000"/>
                </a:solidFill>
                <a:latin typeface="+mj-lt"/>
              </a:rPr>
              <a:t>are</a:t>
            </a:r>
            <a:r>
              <a:rPr lang="de-DE" sz="1400" kern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de-DE" sz="1400" kern="0" dirty="0" err="1">
                <a:solidFill>
                  <a:srgbClr val="000000"/>
                </a:solidFill>
                <a:latin typeface="+mj-lt"/>
              </a:rPr>
              <a:t>red</a:t>
            </a:r>
            <a:r>
              <a:rPr lang="de-DE" sz="1400" kern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de-DE" sz="1400" kern="0" dirty="0" err="1">
                <a:solidFill>
                  <a:srgbClr val="000000"/>
                </a:solidFill>
                <a:latin typeface="+mj-lt"/>
              </a:rPr>
              <a:t>flags</a:t>
            </a:r>
            <a:r>
              <a:rPr lang="de-DE" sz="1400" kern="0" dirty="0">
                <a:solidFill>
                  <a:srgbClr val="000000"/>
                </a:solidFill>
                <a:latin typeface="+mj-lt"/>
              </a:rPr>
              <a:t>?</a:t>
            </a:r>
          </a:p>
          <a:p>
            <a:r>
              <a:rPr lang="de-DE" sz="1400" kern="0" dirty="0" err="1">
                <a:solidFill>
                  <a:srgbClr val="000000"/>
                </a:solidFill>
                <a:latin typeface="+mj-lt"/>
              </a:rPr>
              <a:t>Current</a:t>
            </a:r>
            <a:r>
              <a:rPr lang="de-DE" sz="1400" kern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de-DE" sz="1400" kern="0" dirty="0" err="1">
                <a:solidFill>
                  <a:srgbClr val="000000"/>
                </a:solidFill>
                <a:latin typeface="+mj-lt"/>
              </a:rPr>
              <a:t>trends</a:t>
            </a:r>
            <a:r>
              <a:rPr lang="de-DE" sz="1400" kern="0" dirty="0">
                <a:solidFill>
                  <a:srgbClr val="000000"/>
                </a:solidFill>
                <a:latin typeface="+mj-lt"/>
              </a:rPr>
              <a:t> in International Business </a:t>
            </a:r>
            <a:r>
              <a:rPr lang="de-DE" sz="1400" kern="0" dirty="0" err="1">
                <a:solidFill>
                  <a:srgbClr val="000000"/>
                </a:solidFill>
                <a:latin typeface="+mj-lt"/>
              </a:rPr>
              <a:t>research</a:t>
            </a:r>
            <a:r>
              <a:rPr lang="de-DE" sz="1400" kern="0" dirty="0">
                <a:solidFill>
                  <a:srgbClr val="000000"/>
                </a:solidFill>
                <a:latin typeface="+mj-lt"/>
              </a:rPr>
              <a:t> (</a:t>
            </a:r>
            <a:r>
              <a:rPr lang="de-DE" sz="1400" kern="0" dirty="0" err="1">
                <a:solidFill>
                  <a:srgbClr val="000000"/>
                </a:solidFill>
                <a:latin typeface="+mj-lt"/>
              </a:rPr>
              <a:t>topics</a:t>
            </a:r>
            <a:r>
              <a:rPr lang="de-DE" sz="1400" kern="0" dirty="0">
                <a:solidFill>
                  <a:srgbClr val="000000"/>
                </a:solidFill>
                <a:latin typeface="+mj-lt"/>
              </a:rPr>
              <a:t>, </a:t>
            </a:r>
            <a:r>
              <a:rPr lang="de-DE" sz="1400" kern="0" dirty="0" err="1">
                <a:solidFill>
                  <a:srgbClr val="000000"/>
                </a:solidFill>
                <a:latin typeface="+mj-lt"/>
              </a:rPr>
              <a:t>theory</a:t>
            </a:r>
            <a:r>
              <a:rPr lang="de-DE" sz="1400" kern="0" dirty="0">
                <a:solidFill>
                  <a:srgbClr val="000000"/>
                </a:solidFill>
                <a:latin typeface="+mj-lt"/>
              </a:rPr>
              <a:t>, </a:t>
            </a:r>
            <a:r>
              <a:rPr lang="de-DE" sz="1400" kern="0" dirty="0" err="1">
                <a:solidFill>
                  <a:srgbClr val="000000"/>
                </a:solidFill>
                <a:latin typeface="+mj-lt"/>
              </a:rPr>
              <a:t>methods</a:t>
            </a:r>
            <a:r>
              <a:rPr lang="de-DE" sz="1400" kern="0" dirty="0">
                <a:solidFill>
                  <a:srgbClr val="000000"/>
                </a:solidFill>
                <a:latin typeface="+mj-lt"/>
              </a:rPr>
              <a:t>)</a:t>
            </a:r>
          </a:p>
          <a:p>
            <a:r>
              <a:rPr lang="de-DE" sz="1400" kern="0" dirty="0" err="1">
                <a:solidFill>
                  <a:srgbClr val="000000"/>
                </a:solidFill>
                <a:latin typeface="+mj-lt"/>
              </a:rPr>
              <a:t>Specifics</a:t>
            </a:r>
            <a:r>
              <a:rPr lang="de-DE" sz="1400" kern="0" dirty="0">
                <a:solidFill>
                  <a:srgbClr val="000000"/>
                </a:solidFill>
                <a:latin typeface="+mj-lt"/>
              </a:rPr>
              <a:t> in qualitative </a:t>
            </a:r>
            <a:r>
              <a:rPr lang="de-DE" sz="1400" kern="0" dirty="0" err="1">
                <a:solidFill>
                  <a:srgbClr val="000000"/>
                </a:solidFill>
                <a:latin typeface="+mj-lt"/>
              </a:rPr>
              <a:t>research</a:t>
            </a:r>
            <a:r>
              <a:rPr lang="de-DE" sz="1400" kern="0" dirty="0">
                <a:solidFill>
                  <a:srgbClr val="000000"/>
                </a:solidFill>
                <a:latin typeface="+mj-lt"/>
              </a:rPr>
              <a:t> – </a:t>
            </a:r>
            <a:r>
              <a:rPr lang="de-DE" sz="1400" kern="0" dirty="0" err="1">
                <a:solidFill>
                  <a:srgbClr val="000000"/>
                </a:solidFill>
                <a:latin typeface="+mj-lt"/>
              </a:rPr>
              <a:t>what</a:t>
            </a:r>
            <a:r>
              <a:rPr lang="de-DE" sz="1400" kern="0" dirty="0">
                <a:solidFill>
                  <a:srgbClr val="000000"/>
                </a:solidFill>
                <a:latin typeface="+mj-lt"/>
              </a:rPr>
              <a:t> am I </a:t>
            </a:r>
            <a:r>
              <a:rPr lang="de-DE" sz="1400" kern="0" dirty="0" err="1">
                <a:solidFill>
                  <a:srgbClr val="000000"/>
                </a:solidFill>
                <a:latin typeface="+mj-lt"/>
              </a:rPr>
              <a:t>looking</a:t>
            </a:r>
            <a:r>
              <a:rPr lang="de-DE" sz="1400" kern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de-DE" sz="1400" kern="0" dirty="0" err="1">
                <a:solidFill>
                  <a:srgbClr val="000000"/>
                </a:solidFill>
                <a:latin typeface="+mj-lt"/>
              </a:rPr>
              <a:t>for</a:t>
            </a:r>
            <a:r>
              <a:rPr lang="de-DE" sz="1400" kern="0" dirty="0">
                <a:solidFill>
                  <a:srgbClr val="000000"/>
                </a:solidFill>
                <a:latin typeface="+mj-lt"/>
              </a:rPr>
              <a:t> in a qualitative </a:t>
            </a:r>
            <a:r>
              <a:rPr lang="de-DE" sz="1400" kern="0" dirty="0" err="1">
                <a:solidFill>
                  <a:srgbClr val="000000"/>
                </a:solidFill>
                <a:latin typeface="+mj-lt"/>
              </a:rPr>
              <a:t>paper</a:t>
            </a:r>
            <a:endParaRPr lang="de-DE" sz="1400" kern="0" dirty="0">
              <a:solidFill>
                <a:srgbClr val="000000"/>
              </a:solidFill>
              <a:latin typeface="+mj-lt"/>
            </a:endParaRPr>
          </a:p>
          <a:p>
            <a:endParaRPr lang="de-DE" sz="1400" kern="0" dirty="0">
              <a:solidFill>
                <a:srgbClr val="000000"/>
              </a:solidFill>
              <a:latin typeface="+mj-lt"/>
            </a:endParaRPr>
          </a:p>
          <a:p>
            <a:pPr marL="0" indent="0">
              <a:buNone/>
            </a:pPr>
            <a:r>
              <a:rPr lang="de-DE" sz="1400" b="1" kern="0" dirty="0" err="1">
                <a:solidFill>
                  <a:srgbClr val="000000"/>
                </a:solidFill>
                <a:latin typeface="+mj-lt"/>
              </a:rPr>
              <a:t>When</a:t>
            </a:r>
            <a:r>
              <a:rPr lang="de-DE" sz="1400" b="1" kern="0" dirty="0">
                <a:solidFill>
                  <a:srgbClr val="000000"/>
                </a:solidFill>
                <a:latin typeface="+mj-lt"/>
              </a:rPr>
              <a:t> &amp; </a:t>
            </a:r>
            <a:r>
              <a:rPr lang="de-DE" sz="1400" b="1" kern="0" dirty="0" err="1">
                <a:solidFill>
                  <a:srgbClr val="000000"/>
                </a:solidFill>
                <a:latin typeface="+mj-lt"/>
              </a:rPr>
              <a:t>How</a:t>
            </a:r>
            <a:endParaRPr lang="de-DE" sz="1400" b="1" kern="0" dirty="0">
              <a:solidFill>
                <a:srgbClr val="000000"/>
              </a:solidFill>
              <a:latin typeface="+mj-lt"/>
            </a:endParaRPr>
          </a:p>
          <a:p>
            <a:r>
              <a:rPr lang="de-DE" sz="1400" kern="0" dirty="0">
                <a:solidFill>
                  <a:srgbClr val="000000"/>
                </a:solidFill>
                <a:latin typeface="+mj-lt"/>
              </a:rPr>
              <a:t>10. Oktober 2023 von 16:00 bis 17:30 Uhr via MS Teams</a:t>
            </a:r>
          </a:p>
          <a:p>
            <a:r>
              <a:rPr lang="de-DE" sz="1400" kern="0" dirty="0">
                <a:solidFill>
                  <a:srgbClr val="000000"/>
                </a:solidFill>
                <a:latin typeface="+mj-lt"/>
              </a:rPr>
              <a:t>Für die Teilnahme: Anmeldung bis zum 9.10.23 um 15:00 Uhr per E-Mail an Dr. Jens Schüler (</a:t>
            </a:r>
            <a:r>
              <a:rPr lang="de-DE" sz="1400" kern="0" dirty="0">
                <a:solidFill>
                  <a:srgbClr val="000000"/>
                </a:solidFill>
                <a:latin typeface="+mj-lt"/>
                <a:hlinkClick r:id="rId4"/>
              </a:rPr>
              <a:t>jens.schueler@uni-bayreuth.de</a:t>
            </a:r>
            <a:r>
              <a:rPr lang="de-DE" sz="1400" kern="0" dirty="0">
                <a:solidFill>
                  <a:srgbClr val="000000"/>
                </a:solidFill>
                <a:latin typeface="+mj-lt"/>
              </a:rPr>
              <a:t>) mit Betreff „</a:t>
            </a:r>
            <a:r>
              <a:rPr lang="de-DE" sz="1400" kern="0" dirty="0" err="1">
                <a:solidFill>
                  <a:srgbClr val="000000"/>
                </a:solidFill>
                <a:latin typeface="+mj-lt"/>
              </a:rPr>
              <a:t>From</a:t>
            </a:r>
            <a:r>
              <a:rPr lang="de-DE" sz="1400" kern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de-DE" sz="1400" kern="0" dirty="0" err="1">
                <a:solidFill>
                  <a:srgbClr val="000000"/>
                </a:solidFill>
                <a:latin typeface="+mj-lt"/>
              </a:rPr>
              <a:t>the</a:t>
            </a:r>
            <a:r>
              <a:rPr lang="de-DE" sz="1400" kern="0" dirty="0">
                <a:solidFill>
                  <a:srgbClr val="000000"/>
                </a:solidFill>
                <a:latin typeface="+mj-lt"/>
              </a:rPr>
              <a:t> Editors: Session 1“ – dann erhaltet ihr den MS Teams Link</a:t>
            </a:r>
          </a:p>
        </p:txBody>
      </p:sp>
    </p:spTree>
    <p:extLst>
      <p:ext uri="{BB962C8B-B14F-4D97-AF65-F5344CB8AC3E}">
        <p14:creationId xmlns:p14="http://schemas.microsoft.com/office/powerpoint/2010/main" val="3022512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00E51387-D393-82F0-7C18-18E71207F7D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20650" y="422275"/>
            <a:ext cx="6096000" cy="338554"/>
          </a:xfrm>
        </p:spPr>
        <p:txBody>
          <a:bodyPr/>
          <a:lstStyle/>
          <a:p>
            <a:pPr algn="l"/>
            <a:r>
              <a:rPr lang="de-DE" dirty="0">
                <a:latin typeface="+mj-lt"/>
              </a:rPr>
              <a:t>Session 2: Ute Stephan &amp; Michael Frese</a:t>
            </a:r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286FE9B1-E300-2727-E340-17708FDCFEF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73050" y="1388675"/>
            <a:ext cx="10972800" cy="276999"/>
          </a:xfrm>
        </p:spPr>
        <p:txBody>
          <a:bodyPr/>
          <a:lstStyle/>
          <a:p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Publishing in leading journals</a:t>
            </a:r>
            <a:endParaRPr lang="de-DE" sz="1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platzhalter 11">
            <a:extLst>
              <a:ext uri="{FF2B5EF4-FFF2-40B4-BE49-F238E27FC236}">
                <a16:creationId xmlns:a16="http://schemas.microsoft.com/office/drawing/2014/main" id="{3E4CC9D7-7CAC-5A91-DF5E-9319A08266AB}"/>
              </a:ext>
            </a:extLst>
          </p:cNvPr>
          <p:cNvSpPr txBox="1">
            <a:spLocks/>
          </p:cNvSpPr>
          <p:nvPr/>
        </p:nvSpPr>
        <p:spPr>
          <a:xfrm>
            <a:off x="349250" y="1849239"/>
            <a:ext cx="9372600" cy="1938992"/>
          </a:xfrm>
          <a:prstGeom prst="rect">
            <a:avLst/>
          </a:prstGeom>
          <a:ln>
            <a:noFill/>
          </a:ln>
        </p:spPr>
        <p:txBody>
          <a:bodyPr wrap="square" lIns="0" tIns="0" rIns="0" bIns="0" anchor="t">
            <a:spAutoFit/>
          </a:bodyPr>
          <a:lstStyle>
            <a:lvl1pPr marL="285750" indent="-285750" algn="l">
              <a:buClr>
                <a:srgbClr val="009260"/>
              </a:buClr>
              <a:buSzPct val="120000"/>
              <a:buFont typeface="Wingdings" panose="05000000000000000000" pitchFamily="2" charset="2"/>
              <a:buChar char="§"/>
              <a:defRPr sz="1800" b="0" i="0">
                <a:solidFill>
                  <a:srgbClr val="7F8990"/>
                </a:solidFill>
                <a:latin typeface="Gill Sans MT" panose="020B0502020104020203" pitchFamily="34" charset="0"/>
                <a:ea typeface="+mn-ea"/>
                <a:cs typeface="Myriad Pro"/>
              </a:defRPr>
            </a:lvl1pPr>
            <a:lvl2pPr marL="742950" indent="-285750" algn="l">
              <a:buClr>
                <a:srgbClr val="009260"/>
              </a:buClr>
              <a:buSzPct val="100000"/>
              <a:buFont typeface="Wingdings" panose="05000000000000000000" pitchFamily="2" charset="2"/>
              <a:buChar char="§"/>
              <a:defRPr sz="1600">
                <a:solidFill>
                  <a:srgbClr val="7F8990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200150" indent="-285750" algn="l">
              <a:buClr>
                <a:srgbClr val="009260"/>
              </a:buClr>
              <a:buSzPct val="100000"/>
              <a:buFont typeface="Wingdings" panose="05000000000000000000" pitchFamily="2" charset="2"/>
              <a:buChar char="§"/>
              <a:defRPr sz="1400">
                <a:solidFill>
                  <a:srgbClr val="7F8990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1400" b="1" kern="0" dirty="0">
                <a:solidFill>
                  <a:srgbClr val="000000"/>
                </a:solidFill>
                <a:latin typeface="+mj-lt"/>
              </a:rPr>
              <a:t>Topics</a:t>
            </a:r>
          </a:p>
          <a:p>
            <a:r>
              <a:rPr lang="de-DE" sz="1400" kern="0" dirty="0" err="1">
                <a:solidFill>
                  <a:srgbClr val="000000"/>
                </a:solidFill>
                <a:latin typeface="+mj-lt"/>
              </a:rPr>
              <a:t>What</a:t>
            </a:r>
            <a:r>
              <a:rPr lang="de-DE" sz="1400" kern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de-DE" sz="1400" kern="0" dirty="0" err="1">
                <a:solidFill>
                  <a:srgbClr val="000000"/>
                </a:solidFill>
                <a:latin typeface="+mj-lt"/>
              </a:rPr>
              <a:t>it</a:t>
            </a:r>
            <a:r>
              <a:rPr lang="de-DE" sz="1400" kern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de-DE" sz="1400" kern="0" dirty="0" err="1">
                <a:solidFill>
                  <a:srgbClr val="000000"/>
                </a:solidFill>
                <a:latin typeface="+mj-lt"/>
              </a:rPr>
              <a:t>takes</a:t>
            </a:r>
            <a:r>
              <a:rPr lang="de-DE" sz="1400" kern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de-DE" sz="1400" kern="0" dirty="0" err="1">
                <a:solidFill>
                  <a:srgbClr val="000000"/>
                </a:solidFill>
                <a:latin typeface="+mj-lt"/>
              </a:rPr>
              <a:t>to</a:t>
            </a:r>
            <a:r>
              <a:rPr lang="de-DE" sz="1400" kern="0" dirty="0">
                <a:solidFill>
                  <a:srgbClr val="000000"/>
                </a:solidFill>
                <a:latin typeface="+mj-lt"/>
              </a:rPr>
              <a:t> publish in </a:t>
            </a:r>
            <a:r>
              <a:rPr lang="de-DE" sz="1400" kern="0" dirty="0" err="1">
                <a:solidFill>
                  <a:srgbClr val="000000"/>
                </a:solidFill>
                <a:latin typeface="+mj-lt"/>
              </a:rPr>
              <a:t>leading</a:t>
            </a:r>
            <a:r>
              <a:rPr lang="de-DE" sz="1400" kern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de-DE" sz="1400" kern="0" dirty="0" err="1">
                <a:solidFill>
                  <a:srgbClr val="000000"/>
                </a:solidFill>
                <a:latin typeface="+mj-lt"/>
              </a:rPr>
              <a:t>journals</a:t>
            </a:r>
            <a:endParaRPr lang="de-DE" sz="1400" kern="0" dirty="0">
              <a:solidFill>
                <a:srgbClr val="000000"/>
              </a:solidFill>
              <a:latin typeface="+mj-lt"/>
            </a:endParaRPr>
          </a:p>
          <a:p>
            <a:r>
              <a:rPr lang="de-DE" sz="1400" kern="0" dirty="0" err="1">
                <a:solidFill>
                  <a:srgbClr val="000000"/>
                </a:solidFill>
                <a:latin typeface="+mj-lt"/>
              </a:rPr>
              <a:t>Current</a:t>
            </a:r>
            <a:r>
              <a:rPr lang="de-DE" sz="1400" kern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de-DE" sz="1400" kern="0" dirty="0" err="1">
                <a:solidFill>
                  <a:srgbClr val="000000"/>
                </a:solidFill>
                <a:latin typeface="+mj-lt"/>
              </a:rPr>
              <a:t>trends</a:t>
            </a:r>
            <a:r>
              <a:rPr lang="de-DE" sz="1400" kern="0" dirty="0">
                <a:solidFill>
                  <a:srgbClr val="000000"/>
                </a:solidFill>
                <a:latin typeface="+mj-lt"/>
              </a:rPr>
              <a:t>: </a:t>
            </a:r>
            <a:r>
              <a:rPr lang="de-DE" sz="1400" kern="0" dirty="0" err="1">
                <a:solidFill>
                  <a:srgbClr val="000000"/>
                </a:solidFill>
                <a:latin typeface="+mj-lt"/>
              </a:rPr>
              <a:t>What</a:t>
            </a:r>
            <a:r>
              <a:rPr lang="de-DE" sz="1400" kern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de-DE" sz="1400" kern="0" dirty="0" err="1">
                <a:solidFill>
                  <a:srgbClr val="000000"/>
                </a:solidFill>
                <a:latin typeface="+mj-lt"/>
              </a:rPr>
              <a:t>is</a:t>
            </a:r>
            <a:r>
              <a:rPr lang="de-DE" sz="1400" kern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de-DE" sz="1400" kern="0" dirty="0" err="1">
                <a:solidFill>
                  <a:srgbClr val="000000"/>
                </a:solidFill>
                <a:latin typeface="+mj-lt"/>
              </a:rPr>
              <a:t>important</a:t>
            </a:r>
            <a:r>
              <a:rPr lang="de-DE" sz="1400" kern="0" dirty="0">
                <a:solidFill>
                  <a:srgbClr val="000000"/>
                </a:solidFill>
                <a:latin typeface="+mj-lt"/>
              </a:rPr>
              <a:t> and </a:t>
            </a:r>
            <a:r>
              <a:rPr lang="de-DE" sz="1400" kern="0" dirty="0" err="1">
                <a:solidFill>
                  <a:srgbClr val="000000"/>
                </a:solidFill>
                <a:latin typeface="+mj-lt"/>
              </a:rPr>
              <a:t>interesting</a:t>
            </a:r>
            <a:r>
              <a:rPr lang="de-DE" sz="1400" kern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de-DE" sz="1400" kern="0" dirty="0" err="1">
                <a:solidFill>
                  <a:srgbClr val="000000"/>
                </a:solidFill>
                <a:latin typeface="+mj-lt"/>
              </a:rPr>
              <a:t>to</a:t>
            </a:r>
            <a:r>
              <a:rPr lang="de-DE" sz="1400" kern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de-DE" sz="1400" kern="0" dirty="0" err="1">
                <a:solidFill>
                  <a:srgbClr val="000000"/>
                </a:solidFill>
                <a:latin typeface="+mj-lt"/>
              </a:rPr>
              <a:t>us</a:t>
            </a:r>
            <a:r>
              <a:rPr lang="de-DE" sz="1400" kern="0" dirty="0">
                <a:solidFill>
                  <a:srgbClr val="000000"/>
                </a:solidFill>
                <a:latin typeface="+mj-lt"/>
              </a:rPr>
              <a:t> and </a:t>
            </a:r>
            <a:r>
              <a:rPr lang="de-DE" sz="1400" kern="0" dirty="0" err="1">
                <a:solidFill>
                  <a:srgbClr val="000000"/>
                </a:solidFill>
                <a:latin typeface="+mj-lt"/>
              </a:rPr>
              <a:t>why</a:t>
            </a:r>
            <a:r>
              <a:rPr lang="de-DE" sz="1400" kern="0" dirty="0">
                <a:solidFill>
                  <a:srgbClr val="000000"/>
                </a:solidFill>
                <a:latin typeface="+mj-lt"/>
              </a:rPr>
              <a:t>?</a:t>
            </a:r>
          </a:p>
          <a:p>
            <a:r>
              <a:rPr lang="de-DE" sz="1400" kern="0" dirty="0" err="1">
                <a:solidFill>
                  <a:srgbClr val="000000"/>
                </a:solidFill>
                <a:latin typeface="+mj-lt"/>
              </a:rPr>
              <a:t>Tips</a:t>
            </a:r>
            <a:r>
              <a:rPr lang="de-DE" sz="1400" kern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de-DE" sz="1400" kern="0" dirty="0" err="1">
                <a:solidFill>
                  <a:srgbClr val="000000"/>
                </a:solidFill>
                <a:latin typeface="+mj-lt"/>
              </a:rPr>
              <a:t>for</a:t>
            </a:r>
            <a:r>
              <a:rPr lang="de-DE" sz="1400" kern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de-DE" sz="1400" kern="0" dirty="0" err="1">
                <a:solidFill>
                  <a:srgbClr val="000000"/>
                </a:solidFill>
                <a:latin typeface="+mj-lt"/>
              </a:rPr>
              <a:t>the</a:t>
            </a:r>
            <a:r>
              <a:rPr lang="de-DE" sz="1400" kern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de-DE" sz="1400" kern="0" dirty="0" err="1">
                <a:solidFill>
                  <a:srgbClr val="000000"/>
                </a:solidFill>
                <a:latin typeface="+mj-lt"/>
              </a:rPr>
              <a:t>future</a:t>
            </a:r>
            <a:r>
              <a:rPr lang="de-DE" sz="1400" kern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de-DE" sz="1400" kern="0" dirty="0" err="1">
                <a:solidFill>
                  <a:srgbClr val="000000"/>
                </a:solidFill>
                <a:latin typeface="+mj-lt"/>
              </a:rPr>
              <a:t>generation</a:t>
            </a:r>
            <a:endParaRPr lang="de-DE" sz="1400" kern="0" dirty="0">
              <a:solidFill>
                <a:srgbClr val="000000"/>
              </a:solidFill>
              <a:latin typeface="+mj-lt"/>
            </a:endParaRPr>
          </a:p>
          <a:p>
            <a:pPr marL="0" indent="0">
              <a:buNone/>
            </a:pPr>
            <a:endParaRPr lang="de-DE" sz="1400" b="1" kern="0" dirty="0">
              <a:solidFill>
                <a:srgbClr val="000000"/>
              </a:solidFill>
              <a:latin typeface="+mj-lt"/>
            </a:endParaRPr>
          </a:p>
          <a:p>
            <a:pPr marL="0" indent="0">
              <a:buNone/>
            </a:pPr>
            <a:r>
              <a:rPr lang="de-DE" sz="1400" b="1" kern="0" dirty="0" err="1">
                <a:solidFill>
                  <a:srgbClr val="000000"/>
                </a:solidFill>
                <a:latin typeface="+mj-lt"/>
              </a:rPr>
              <a:t>When</a:t>
            </a:r>
            <a:r>
              <a:rPr lang="de-DE" sz="1400" b="1" kern="0" dirty="0">
                <a:solidFill>
                  <a:srgbClr val="000000"/>
                </a:solidFill>
                <a:latin typeface="+mj-lt"/>
              </a:rPr>
              <a:t> &amp; </a:t>
            </a:r>
            <a:r>
              <a:rPr lang="de-DE" sz="1400" b="1" kern="0" dirty="0" err="1">
                <a:solidFill>
                  <a:srgbClr val="000000"/>
                </a:solidFill>
                <a:latin typeface="+mj-lt"/>
              </a:rPr>
              <a:t>How</a:t>
            </a:r>
            <a:endParaRPr lang="de-DE" sz="1400" b="1" kern="0" dirty="0">
              <a:solidFill>
                <a:srgbClr val="000000"/>
              </a:solidFill>
              <a:latin typeface="+mj-lt"/>
            </a:endParaRPr>
          </a:p>
          <a:p>
            <a:r>
              <a:rPr lang="de-DE" sz="1400" kern="0" dirty="0">
                <a:solidFill>
                  <a:srgbClr val="000000"/>
                </a:solidFill>
                <a:latin typeface="+mj-lt"/>
              </a:rPr>
              <a:t>11. Oktober 2023 von 10:00 bis 11:30 Uhr via MS Teams</a:t>
            </a:r>
          </a:p>
          <a:p>
            <a:r>
              <a:rPr lang="de-DE" sz="1400" kern="0" dirty="0">
                <a:solidFill>
                  <a:srgbClr val="000000"/>
                </a:solidFill>
                <a:latin typeface="+mj-lt"/>
              </a:rPr>
              <a:t>Für die Teilnahme: Anmeldung bis zum 10.10.23 um 15:00 Uhr per E-Mail an Dr. Jens Schüler (</a:t>
            </a:r>
            <a:r>
              <a:rPr lang="de-DE" sz="1400" kern="0" dirty="0">
                <a:solidFill>
                  <a:srgbClr val="000000"/>
                </a:solidFill>
                <a:latin typeface="+mj-lt"/>
                <a:hlinkClick r:id="rId3"/>
              </a:rPr>
              <a:t>jens.schueler@uni-bayreuth.de</a:t>
            </a:r>
            <a:r>
              <a:rPr lang="de-DE" sz="1400" kern="0" dirty="0">
                <a:solidFill>
                  <a:srgbClr val="000000"/>
                </a:solidFill>
                <a:latin typeface="+mj-lt"/>
              </a:rPr>
              <a:t>) mit Betreff „</a:t>
            </a:r>
            <a:r>
              <a:rPr lang="de-DE" sz="1400" kern="0" dirty="0" err="1">
                <a:solidFill>
                  <a:srgbClr val="000000"/>
                </a:solidFill>
                <a:latin typeface="+mj-lt"/>
              </a:rPr>
              <a:t>From</a:t>
            </a:r>
            <a:r>
              <a:rPr lang="de-DE" sz="1400" kern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de-DE" sz="1400" kern="0" dirty="0" err="1">
                <a:solidFill>
                  <a:srgbClr val="000000"/>
                </a:solidFill>
                <a:latin typeface="+mj-lt"/>
              </a:rPr>
              <a:t>the</a:t>
            </a:r>
            <a:r>
              <a:rPr lang="de-DE" sz="1400" kern="0" dirty="0">
                <a:solidFill>
                  <a:srgbClr val="000000"/>
                </a:solidFill>
                <a:latin typeface="+mj-lt"/>
              </a:rPr>
              <a:t> Editors: Session 2“ – dann erhaltet ihr den MS Teams Link</a:t>
            </a:r>
          </a:p>
        </p:txBody>
      </p:sp>
      <p:sp>
        <p:nvSpPr>
          <p:cNvPr id="6" name="Textplatzhalter 11">
            <a:extLst>
              <a:ext uri="{FF2B5EF4-FFF2-40B4-BE49-F238E27FC236}">
                <a16:creationId xmlns:a16="http://schemas.microsoft.com/office/drawing/2014/main" id="{B35B4C9A-D561-E0A8-EB34-2DEEF268297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339850" y="3927475"/>
            <a:ext cx="9982200" cy="1039489"/>
          </a:xfrm>
        </p:spPr>
        <p:txBody>
          <a:bodyPr/>
          <a:lstStyle/>
          <a:p>
            <a:r>
              <a:rPr lang="de-DE" sz="1050" dirty="0">
                <a:solidFill>
                  <a:srgbClr val="000000"/>
                </a:solidFill>
                <a:latin typeface="+mj-lt"/>
              </a:rPr>
              <a:t>Ute Stephan ist Professorin für Entrepreneurship am </a:t>
            </a:r>
            <a:r>
              <a:rPr lang="de-DE" sz="1050" dirty="0" err="1">
                <a:solidFill>
                  <a:srgbClr val="000000"/>
                </a:solidFill>
                <a:latin typeface="+mj-lt"/>
              </a:rPr>
              <a:t>King’s</a:t>
            </a:r>
            <a:r>
              <a:rPr lang="de-DE" sz="1050" dirty="0">
                <a:solidFill>
                  <a:srgbClr val="000000"/>
                </a:solidFill>
                <a:latin typeface="+mj-lt"/>
              </a:rPr>
              <a:t> College in London und </a:t>
            </a:r>
            <a:r>
              <a:rPr lang="de-DE" sz="1050" dirty="0" err="1">
                <a:solidFill>
                  <a:srgbClr val="000000"/>
                </a:solidFill>
                <a:latin typeface="+mj-lt"/>
              </a:rPr>
              <a:t>TransCampus</a:t>
            </a:r>
            <a:r>
              <a:rPr lang="de-DE" sz="1050" dirty="0">
                <a:solidFill>
                  <a:srgbClr val="000000"/>
                </a:solidFill>
                <a:latin typeface="+mj-lt"/>
              </a:rPr>
              <a:t> Professorin für Organisationspsychologie an der TU Dresden. </a:t>
            </a:r>
          </a:p>
          <a:p>
            <a:r>
              <a:rPr lang="de-DE" sz="1050" dirty="0">
                <a:solidFill>
                  <a:srgbClr val="000000"/>
                </a:solidFill>
                <a:latin typeface="+mj-lt"/>
              </a:rPr>
              <a:t>Als Expertin für „</a:t>
            </a:r>
            <a:r>
              <a:rPr lang="de-DE" sz="1050" dirty="0" err="1">
                <a:solidFill>
                  <a:srgbClr val="000000"/>
                </a:solidFill>
                <a:latin typeface="+mj-lt"/>
              </a:rPr>
              <a:t>Psychology</a:t>
            </a:r>
            <a:r>
              <a:rPr lang="de-DE" sz="1050" dirty="0">
                <a:solidFill>
                  <a:srgbClr val="000000"/>
                </a:solidFill>
                <a:latin typeface="+mj-lt"/>
              </a:rPr>
              <a:t> on Entrepreneurship“ erforscht sie, wie Individuen und Gesellschaften durch Unternehmertum wachsen und prosperieren können. </a:t>
            </a:r>
          </a:p>
          <a:p>
            <a:r>
              <a:rPr lang="de-DE" sz="1050" dirty="0">
                <a:solidFill>
                  <a:srgbClr val="000000"/>
                </a:solidFill>
                <a:latin typeface="+mj-lt"/>
              </a:rPr>
              <a:t>In diesem Themenkontext beschäftigt sie sich mit Kultur und Institutionen, </a:t>
            </a:r>
            <a:r>
              <a:rPr lang="de-DE" sz="1050" dirty="0" err="1">
                <a:solidFill>
                  <a:srgbClr val="000000"/>
                </a:solidFill>
                <a:latin typeface="+mj-lt"/>
              </a:rPr>
              <a:t>Social</a:t>
            </a:r>
            <a:r>
              <a:rPr lang="de-DE" sz="1050" dirty="0">
                <a:solidFill>
                  <a:srgbClr val="000000"/>
                </a:solidFill>
                <a:latin typeface="+mj-lt"/>
              </a:rPr>
              <a:t> Entrepreneurship und unternehmerischer Motivation, Wohlbefinden und psychischer Gesundheit. </a:t>
            </a:r>
          </a:p>
          <a:p>
            <a:r>
              <a:rPr lang="de-DE" sz="1050" dirty="0">
                <a:solidFill>
                  <a:srgbClr val="000000"/>
                </a:solidFill>
                <a:latin typeface="+mj-lt"/>
              </a:rPr>
              <a:t>Ihre Forschung wird regelmäßig in den führenden Journalen veröffentlicht und sie ist u.a. Teil des Editorial Boards des Academy </a:t>
            </a:r>
            <a:r>
              <a:rPr lang="de-DE" sz="1050" dirty="0" err="1">
                <a:solidFill>
                  <a:srgbClr val="000000"/>
                </a:solidFill>
                <a:latin typeface="+mj-lt"/>
              </a:rPr>
              <a:t>of</a:t>
            </a:r>
            <a:r>
              <a:rPr lang="de-DE" sz="1050" dirty="0">
                <a:solidFill>
                  <a:srgbClr val="000000"/>
                </a:solidFill>
                <a:latin typeface="+mj-lt"/>
              </a:rPr>
              <a:t> Management Journal, Journal </a:t>
            </a:r>
            <a:r>
              <a:rPr lang="de-DE" sz="1050" dirty="0" err="1">
                <a:solidFill>
                  <a:srgbClr val="000000"/>
                </a:solidFill>
                <a:latin typeface="+mj-lt"/>
              </a:rPr>
              <a:t>of</a:t>
            </a:r>
            <a:r>
              <a:rPr lang="de-DE" sz="1050" dirty="0">
                <a:solidFill>
                  <a:srgbClr val="000000"/>
                </a:solidFill>
                <a:latin typeface="+mj-lt"/>
              </a:rPr>
              <a:t> Business </a:t>
            </a:r>
            <a:r>
              <a:rPr lang="de-DE" sz="1050" dirty="0" err="1">
                <a:solidFill>
                  <a:srgbClr val="000000"/>
                </a:solidFill>
                <a:latin typeface="+mj-lt"/>
              </a:rPr>
              <a:t>Venturing</a:t>
            </a:r>
            <a:r>
              <a:rPr lang="de-DE" sz="1050" dirty="0">
                <a:solidFill>
                  <a:srgbClr val="000000"/>
                </a:solidFill>
                <a:latin typeface="+mj-lt"/>
              </a:rPr>
              <a:t>, Entrepreneurship Theory and Practice und Journal </a:t>
            </a:r>
            <a:r>
              <a:rPr lang="de-DE" sz="1050" dirty="0" err="1">
                <a:solidFill>
                  <a:srgbClr val="000000"/>
                </a:solidFill>
                <a:latin typeface="+mj-lt"/>
              </a:rPr>
              <a:t>for</a:t>
            </a:r>
            <a:r>
              <a:rPr lang="de-DE" sz="1050" dirty="0">
                <a:solidFill>
                  <a:srgbClr val="000000"/>
                </a:solidFill>
                <a:latin typeface="+mj-lt"/>
              </a:rPr>
              <a:t> International Business Studies.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B5366BED-A4F7-503E-00F0-9BE72A7B043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050" y="3851275"/>
            <a:ext cx="1039489" cy="1039489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FBE855F1-CFF8-B4C2-51D2-585F89588EC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394" y="4918075"/>
            <a:ext cx="1066800" cy="1066800"/>
          </a:xfrm>
          <a:prstGeom prst="rect">
            <a:avLst/>
          </a:prstGeom>
        </p:spPr>
      </p:pic>
      <p:sp>
        <p:nvSpPr>
          <p:cNvPr id="13" name="Textplatzhalter 11">
            <a:extLst>
              <a:ext uri="{FF2B5EF4-FFF2-40B4-BE49-F238E27FC236}">
                <a16:creationId xmlns:a16="http://schemas.microsoft.com/office/drawing/2014/main" id="{4AA9F028-06A3-B79A-6BB1-602B43225B09}"/>
              </a:ext>
            </a:extLst>
          </p:cNvPr>
          <p:cNvSpPr txBox="1">
            <a:spLocks/>
          </p:cNvSpPr>
          <p:nvPr/>
        </p:nvSpPr>
        <p:spPr>
          <a:xfrm>
            <a:off x="1339850" y="5070475"/>
            <a:ext cx="9982200" cy="807913"/>
          </a:xfrm>
          <a:prstGeom prst="rect">
            <a:avLst/>
          </a:prstGeom>
          <a:ln>
            <a:noFill/>
          </a:ln>
        </p:spPr>
        <p:txBody>
          <a:bodyPr wrap="square" lIns="0" tIns="0" rIns="0" bIns="0" anchor="t">
            <a:spAutoFit/>
          </a:bodyPr>
          <a:lstStyle>
            <a:lvl1pPr marL="285750" indent="-285750" algn="l">
              <a:buClr>
                <a:srgbClr val="009260"/>
              </a:buClr>
              <a:buSzPct val="120000"/>
              <a:buFont typeface="Wingdings" panose="05000000000000000000" pitchFamily="2" charset="2"/>
              <a:buChar char="§"/>
              <a:defRPr sz="1800" b="0" i="0">
                <a:solidFill>
                  <a:srgbClr val="7F8990"/>
                </a:solidFill>
                <a:latin typeface="Gill Sans MT" panose="020B0502020104020203" pitchFamily="34" charset="0"/>
                <a:ea typeface="+mn-ea"/>
                <a:cs typeface="Myriad Pro"/>
              </a:defRPr>
            </a:lvl1pPr>
            <a:lvl2pPr marL="742950" indent="-285750" algn="l">
              <a:buClr>
                <a:srgbClr val="009260"/>
              </a:buClr>
              <a:buSzPct val="100000"/>
              <a:buFont typeface="Wingdings" panose="05000000000000000000" pitchFamily="2" charset="2"/>
              <a:buChar char="§"/>
              <a:defRPr sz="1600">
                <a:solidFill>
                  <a:srgbClr val="7F8990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200150" indent="-285750" algn="l">
              <a:buClr>
                <a:srgbClr val="009260"/>
              </a:buClr>
              <a:buSzPct val="100000"/>
              <a:buFont typeface="Wingdings" panose="05000000000000000000" pitchFamily="2" charset="2"/>
              <a:buChar char="§"/>
              <a:defRPr sz="1400">
                <a:solidFill>
                  <a:srgbClr val="7F8990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de-DE" sz="1050" kern="0" dirty="0">
                <a:solidFill>
                  <a:srgbClr val="000000"/>
                </a:solidFill>
                <a:latin typeface="+mj-lt"/>
              </a:rPr>
              <a:t>Michael Frese ist Professor für Management an der Asia School </a:t>
            </a:r>
            <a:r>
              <a:rPr lang="de-DE" sz="1050" kern="0" dirty="0" err="1">
                <a:solidFill>
                  <a:srgbClr val="000000"/>
                </a:solidFill>
                <a:latin typeface="+mj-lt"/>
              </a:rPr>
              <a:t>of</a:t>
            </a:r>
            <a:r>
              <a:rPr lang="de-DE" sz="1050" kern="0" dirty="0">
                <a:solidFill>
                  <a:srgbClr val="000000"/>
                </a:solidFill>
                <a:latin typeface="+mj-lt"/>
              </a:rPr>
              <a:t> Business (Malaysia) und Inhaber der Professur für Psychologie, insbesondere Innovation und Entrepreneurship, an der Leuphana Universität in Lüneburg. </a:t>
            </a:r>
          </a:p>
          <a:p>
            <a:r>
              <a:rPr lang="de-DE" sz="1050" kern="0" dirty="0">
                <a:solidFill>
                  <a:srgbClr val="000000"/>
                </a:solidFill>
                <a:latin typeface="+mj-lt"/>
              </a:rPr>
              <a:t>Zusätzlich ist er seit 2014 Mitglied der Leopoldina und wurde zum Fellow der Academy </a:t>
            </a:r>
            <a:r>
              <a:rPr lang="de-DE" sz="1050" kern="0" dirty="0" err="1">
                <a:solidFill>
                  <a:srgbClr val="000000"/>
                </a:solidFill>
                <a:latin typeface="+mj-lt"/>
              </a:rPr>
              <a:t>of</a:t>
            </a:r>
            <a:r>
              <a:rPr lang="de-DE" sz="1050" kern="0" dirty="0">
                <a:solidFill>
                  <a:srgbClr val="000000"/>
                </a:solidFill>
                <a:latin typeface="+mj-lt"/>
              </a:rPr>
              <a:t> Management berufen. </a:t>
            </a:r>
          </a:p>
          <a:p>
            <a:r>
              <a:rPr lang="de-DE" sz="1050" kern="0" dirty="0">
                <a:solidFill>
                  <a:srgbClr val="000000"/>
                </a:solidFill>
                <a:latin typeface="+mj-lt"/>
              </a:rPr>
              <a:t>Er zählt zu den weltweit führenden Arbeits- und Organisationspsychologen und seine Forschungsschwerpunkte umfassen: Fehler und Fehlermanagement, Psychologie des Unternehmertums, Motivation/Emotion und Leistung, Innovation, Interventionen zur Förderung unternehmerischer Handlungsorientierung.</a:t>
            </a:r>
          </a:p>
        </p:txBody>
      </p:sp>
    </p:spTree>
    <p:extLst>
      <p:ext uri="{BB962C8B-B14F-4D97-AF65-F5344CB8AC3E}">
        <p14:creationId xmlns:p14="http://schemas.microsoft.com/office/powerpoint/2010/main" val="26114072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enutzerdefiniert 1">
      <a:dk1>
        <a:srgbClr val="48535A"/>
      </a:dk1>
      <a:lt1>
        <a:srgbClr val="FFFFFF"/>
      </a:lt1>
      <a:dk2>
        <a:srgbClr val="48535A"/>
      </a:dk2>
      <a:lt2>
        <a:srgbClr val="FFFFFF"/>
      </a:lt2>
      <a:accent1>
        <a:srgbClr val="48535A"/>
      </a:accent1>
      <a:accent2>
        <a:srgbClr val="48535A"/>
      </a:accent2>
      <a:accent3>
        <a:srgbClr val="48535A"/>
      </a:accent3>
      <a:accent4>
        <a:srgbClr val="48535A"/>
      </a:accent4>
      <a:accent5>
        <a:srgbClr val="48535A"/>
      </a:accent5>
      <a:accent6>
        <a:srgbClr val="48535A"/>
      </a:accent6>
      <a:hlink>
        <a:srgbClr val="48535A"/>
      </a:hlink>
      <a:folHlink>
        <a:srgbClr val="48535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Universität Bayreuth">
        <a:dk1>
          <a:srgbClr val="48535A"/>
        </a:dk1>
        <a:lt1>
          <a:srgbClr val="FFFFFF"/>
        </a:lt1>
        <a:dk2>
          <a:srgbClr val="48535A"/>
        </a:dk2>
        <a:lt2>
          <a:srgbClr val="FFFFFF"/>
        </a:lt2>
        <a:accent1>
          <a:srgbClr val="48535A"/>
        </a:accent1>
        <a:accent2>
          <a:srgbClr val="48535A"/>
        </a:accent2>
        <a:accent3>
          <a:srgbClr val="48535A"/>
        </a:accent3>
        <a:accent4>
          <a:srgbClr val="48535A"/>
        </a:accent4>
        <a:accent5>
          <a:srgbClr val="48535A"/>
        </a:accent5>
        <a:accent6>
          <a:srgbClr val="48535A"/>
        </a:accent6>
        <a:hlink>
          <a:srgbClr val="48535A"/>
        </a:hlink>
        <a:folHlink>
          <a:srgbClr val="48535A"/>
        </a:folHlink>
      </a:clrScheme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FFF9663BEC3234793A5FBA8ABF11DDD" ma:contentTypeVersion="12" ma:contentTypeDescription="Ein neues Dokument erstellen." ma:contentTypeScope="" ma:versionID="2f224ab80c7d245dbb672dde289fa60a">
  <xsd:schema xmlns:xsd="http://www.w3.org/2001/XMLSchema" xmlns:xs="http://www.w3.org/2001/XMLSchema" xmlns:p="http://schemas.microsoft.com/office/2006/metadata/properties" xmlns:ns2="19d15dfe-1138-429a-938b-2621f2c230de" xmlns:ns3="e7fed25f-e145-444c-9503-2ed97afa58e1" targetNamespace="http://schemas.microsoft.com/office/2006/metadata/properties" ma:root="true" ma:fieldsID="68b2a5ac019c75ee5dd909946be9c576" ns2:_="" ns3:_="">
    <xsd:import namespace="19d15dfe-1138-429a-938b-2621f2c230de"/>
    <xsd:import namespace="e7fed25f-e145-444c-9503-2ed97afa58e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d15dfe-1138-429a-938b-2621f2c230d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Bildmarkierungen" ma:readOnly="false" ma:fieldId="{5cf76f15-5ced-4ddc-b409-7134ff3c332f}" ma:taxonomyMulti="true" ma:sspId="ff7c373a-4c85-4e30-91d8-ddabce5d76a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fed25f-e145-444c-9503-2ed97afa58e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dd247336-4791-4ef0-bbdd-ec72c19d8704}" ma:internalName="TaxCatchAll" ma:showField="CatchAllData" ma:web="e7fed25f-e145-444c-9503-2ed97afa58e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9d15dfe-1138-429a-938b-2621f2c230de">
      <Terms xmlns="http://schemas.microsoft.com/office/infopath/2007/PartnerControls"/>
    </lcf76f155ced4ddcb4097134ff3c332f>
    <TaxCatchAll xmlns="e7fed25f-e145-444c-9503-2ed97afa58e1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5D12C20-FD03-4BBD-AC11-40505BFE7A5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9d15dfe-1138-429a-938b-2621f2c230de"/>
    <ds:schemaRef ds:uri="e7fed25f-e145-444c-9503-2ed97afa58e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E3F62F3-4819-450F-8717-457A9571D472}">
  <ds:schemaRefs>
    <ds:schemaRef ds:uri="http://schemas.microsoft.com/office/2006/metadata/properties"/>
    <ds:schemaRef ds:uri="http://schemas.microsoft.com/office/infopath/2007/PartnerControls"/>
    <ds:schemaRef ds:uri="19d15dfe-1138-429a-938b-2621f2c230de"/>
    <ds:schemaRef ds:uri="e7fed25f-e145-444c-9503-2ed97afa58e1"/>
  </ds:schemaRefs>
</ds:datastoreItem>
</file>

<file path=customXml/itemProps3.xml><?xml version="1.0" encoding="utf-8"?>
<ds:datastoreItem xmlns:ds="http://schemas.openxmlformats.org/officeDocument/2006/customXml" ds:itemID="{953745AA-0139-4C72-8A4C-6362FC0EC54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531</Words>
  <Application>Microsoft Office PowerPoint</Application>
  <PresentationFormat>Benutzerdefiniert</PresentationFormat>
  <Paragraphs>40</Paragraphs>
  <Slides>3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11" baseType="lpstr">
      <vt:lpstr>Arial</vt:lpstr>
      <vt:lpstr>Calibri</vt:lpstr>
      <vt:lpstr>Gill Sans MT</vt:lpstr>
      <vt:lpstr>Minion Pro</vt:lpstr>
      <vt:lpstr>Myriad Pro</vt:lpstr>
      <vt:lpstr>Segoe UI</vt:lpstr>
      <vt:lpstr>Wingdings</vt:lpstr>
      <vt:lpstr>Office Theme</vt:lpstr>
      <vt:lpstr>From the Editors Series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Lorem ipsum dolor sit amet</dc:title>
  <dc:creator>Corinna Daeschner</dc:creator>
  <cp:lastModifiedBy>Ulrich Knaup</cp:lastModifiedBy>
  <cp:revision>160</cp:revision>
  <dcterms:created xsi:type="dcterms:W3CDTF">2015-09-24T11:15:31Z</dcterms:created>
  <dcterms:modified xsi:type="dcterms:W3CDTF">2023-09-26T18:18:27Z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2015-09-16T00:00:00Z</vt:filetime>
  </property>
  <property fmtid="{D5CDD505-2E9C-101B-9397-08002B2CF9AE}" pid="3" name="Creator">
    <vt:lpwstr>Adobe InDesign CS5 (7.0.4)</vt:lpwstr>
  </property>
  <property fmtid="{D5CDD505-2E9C-101B-9397-08002B2CF9AE}" pid="4" name="LastSaved">
    <vt:filetime>2015-09-24T00:00:00Z</vt:filetime>
  </property>
  <property fmtid="{D5CDD505-2E9C-101B-9397-08002B2CF9AE}" pid="5" name="ContentTypeId">
    <vt:lpwstr>0x0101004FFF9663BEC3234793A5FBA8ABF11DDD</vt:lpwstr>
  </property>
</Properties>
</file>